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73" r:id="rId7"/>
    <p:sldId id="261" r:id="rId8"/>
    <p:sldId id="262" r:id="rId9"/>
    <p:sldId id="274" r:id="rId10"/>
    <p:sldId id="263" r:id="rId11"/>
    <p:sldId id="265" r:id="rId12"/>
    <p:sldId id="266" r:id="rId13"/>
    <p:sldId id="271" r:id="rId14"/>
    <p:sldId id="267" r:id="rId15"/>
    <p:sldId id="268" r:id="rId16"/>
    <p:sldId id="272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62" autoAdjust="0"/>
    <p:restoredTop sz="86401" autoAdjust="0"/>
  </p:normalViewPr>
  <p:slideViewPr>
    <p:cSldViewPr snapToGrid="0">
      <p:cViewPr varScale="1">
        <p:scale>
          <a:sx n="115" d="100"/>
          <a:sy n="115" d="100"/>
        </p:scale>
        <p:origin x="444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FE4130-C3B2-4DE6-BC52-1F1DE821ACD2}" type="datetimeFigureOut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D9EC1F-F7C8-49A2-ACF2-304F215E6F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9767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D9EC1F-F7C8-49A2-ACF2-304F215E6FDB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0910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D9EC1F-F7C8-49A2-ACF2-304F215E6FDB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2828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45224-A90B-464D-8D1F-7EA1769DD87F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57859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5CDF3-8FBE-449F-8873-6F1CD5D635CF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6070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A1FB6-2E86-4E8A-B63E-3824215AEBD7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49657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831E1-E2E3-4DEB-99E1-1CED29609D54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96513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35F4-0441-4D72-8772-41E56A9A464B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55435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6D789-CCAC-4073-89E9-AA5F07A49146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07402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F969D-B11E-422C-BE3C-9BB318065C7D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45879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8905C-3F42-4827-A486-9D0949846DF5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3145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90B0B-4553-40AB-80A4-252E89D1AFF8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1838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8C222-3D37-402F-9BE4-A9D06F1487B2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621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0281-963C-4EA5-A202-2758DF6D7999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7063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D6EF7-0558-422C-AF20-C19756C0EF6D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7684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F1872-6DE0-4A65-8A15-4CEE014C1A39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5783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66468-FFED-4219-88A0-161F13AF34F4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2307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B868-A7BC-4930-9189-BBCCA8498B23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1149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D535B-F99E-47F6-AD1A-41552CC802BA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884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FD8BC-911A-4B69-8B14-8E00DA799EE8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497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BD75A67-AE41-48C2-ADC7-056D112CAA03}" type="datetime1">
              <a:rPr kumimoji="1" lang="ja-JP" altLang="en-US" smtClean="0"/>
              <a:t>2019/11/5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7BF53B7-3706-448A-B99A-43DED4E3BA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8408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kumimoji="1"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kumimoji="1"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kumimoji="1"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kumimoji="1"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kumimoji="1"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kumimoji="1"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kumimoji="1"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kumimoji="1"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kumimoji="1"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mbc.co.jp/hojin/report/investigationlecture/resources/pdf/3_00_CRSDReport069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0DE1D3-5884-4583-BE22-CFF7D0E2F1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spc="104" dirty="0"/>
              <a:t>2019/11/30</a:t>
            </a:r>
            <a:br>
              <a:rPr lang="en-US" altLang="ja-JP" spc="104" dirty="0"/>
            </a:br>
            <a:r>
              <a:rPr lang="ja-JP" altLang="en-US" spc="104" dirty="0"/>
              <a:t>データ解析コンペティション</a:t>
            </a:r>
            <a:br>
              <a:rPr lang="ja-JP" altLang="en-US" spc="104" dirty="0"/>
            </a:br>
            <a:r>
              <a:rPr lang="ja-JP" altLang="en-US" spc="104" dirty="0"/>
              <a:t>日本経営工学会　中間発表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2893442-CB6D-4E42-A326-C6F7FB1423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altLang="zh-CN" sz="4000" b="1" dirty="0">
              <a:solidFill>
                <a:schemeClr val="tx1">
                  <a:lumMod val="95000"/>
                  <a:lumOff val="5000"/>
                </a:schemeClr>
              </a:solidFill>
              <a:latin typeface="Tw Cen MT 本文"/>
              <a:ea typeface="游明朝" panose="02020400000000000000" pitchFamily="18" charset="-128"/>
            </a:endParaRPr>
          </a:p>
          <a:p>
            <a:r>
              <a:rPr lang="zh-CN" altLang="en-US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w Cen MT 本文"/>
                <a:ea typeface="游明朝" panose="02020400000000000000" pitchFamily="18" charset="-128"/>
              </a:rPr>
              <a:t>二子玉交通  早稲田大学</a:t>
            </a:r>
            <a:endParaRPr kumimoji="1" lang="ja-JP" altLang="en-US" sz="4000" b="1" dirty="0">
              <a:solidFill>
                <a:schemeClr val="tx1">
                  <a:lumMod val="95000"/>
                  <a:lumOff val="5000"/>
                </a:schemeClr>
              </a:solidFill>
              <a:latin typeface="Tw Cen MT 本文"/>
              <a:ea typeface="游明朝" panose="02020400000000000000" pitchFamily="18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A0D511B-C9F8-4683-B026-63F3F0FCF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76492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>
            <a:extLst>
              <a:ext uri="{FF2B5EF4-FFF2-40B4-BE49-F238E27FC236}">
                <a16:creationId xmlns:a16="http://schemas.microsoft.com/office/drawing/2014/main" id="{9B96CE1A-B622-49C4-8BE8-93A59CF28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022" y="1601450"/>
            <a:ext cx="6860769" cy="4596888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264B019B-52E0-4E0E-9B65-AD2DC7997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時間</a:t>
            </a:r>
            <a:r>
              <a:rPr lang="ja-JP" altLang="en-US" dirty="0"/>
              <a:t>別</a:t>
            </a:r>
            <a:r>
              <a:rPr lang="ja-JP" altLang="en-US" dirty="0" smtClean="0"/>
              <a:t>推移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3645DF-8980-436B-9CE4-0079A7994D9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r>
              <a:rPr lang="ja-JP" altLang="en-US" sz="2400" dirty="0"/>
              <a:t>時間帯によるタクシー台数</a:t>
            </a: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の推移</a:t>
            </a:r>
            <a:endParaRPr lang="en-US" altLang="ja-JP" sz="2400" dirty="0"/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EED74B6D-9A00-4C27-ADD2-10598C106108}"/>
              </a:ext>
            </a:extLst>
          </p:cNvPr>
          <p:cNvSpPr txBox="1"/>
          <p:nvPr/>
        </p:nvSpPr>
        <p:spPr>
          <a:xfrm>
            <a:off x="74652" y="83670"/>
            <a:ext cx="2980303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 smtClean="0"/>
              <a:t>3.2.1 </a:t>
            </a:r>
            <a:r>
              <a:rPr lang="ja-JP" altLang="en-US" b="1" dirty="0"/>
              <a:t>基礎分析＞データ分析</a:t>
            </a:r>
            <a:endParaRPr lang="en-US" b="1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B6CB90B-8D03-4802-BBAF-37939B7DAF5B}"/>
              </a:ext>
            </a:extLst>
          </p:cNvPr>
          <p:cNvSpPr txBox="1"/>
          <p:nvPr/>
        </p:nvSpPr>
        <p:spPr>
          <a:xfrm>
            <a:off x="751102" y="3482453"/>
            <a:ext cx="4245428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夜中から早朝にかけての時間帯が特にタクシーの台数が減ることがわかる</a:t>
            </a:r>
          </a:p>
        </p:txBody>
      </p:sp>
      <p:sp>
        <p:nvSpPr>
          <p:cNvPr id="7" name="下矢印 9">
            <a:extLst>
              <a:ext uri="{FF2B5EF4-FFF2-40B4-BE49-F238E27FC236}">
                <a16:creationId xmlns:a16="http://schemas.microsoft.com/office/drawing/2014/main" id="{04BDA64B-77E4-40DD-B706-1D5A8AA84CF3}"/>
              </a:ext>
            </a:extLst>
          </p:cNvPr>
          <p:cNvSpPr/>
          <p:nvPr/>
        </p:nvSpPr>
        <p:spPr>
          <a:xfrm>
            <a:off x="2313201" y="4176936"/>
            <a:ext cx="1121229" cy="783055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667DD8E-2B19-41AC-B0F9-D3512BB55D50}"/>
              </a:ext>
            </a:extLst>
          </p:cNvPr>
          <p:cNvSpPr txBox="1"/>
          <p:nvPr/>
        </p:nvSpPr>
        <p:spPr>
          <a:xfrm>
            <a:off x="751102" y="5008143"/>
            <a:ext cx="4245428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この時間帯の利用者数が低いことが原因だと考えられる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4F40C97-66DF-4122-92D8-22DA311F8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57446" y="6388186"/>
            <a:ext cx="764215" cy="365125"/>
          </a:xfrm>
        </p:spPr>
        <p:txBody>
          <a:bodyPr/>
          <a:lstStyle/>
          <a:p>
            <a:fld id="{27BF53B7-3706-448A-B99A-43DED4E3BADB}" type="slidenum">
              <a:rPr kumimoji="1" lang="ja-JP" altLang="en-US" sz="2000" smtClean="0"/>
              <a:t>10</a:t>
            </a:fld>
            <a:endParaRPr kumimoji="1" lang="ja-JP" altLang="en-US" sz="2000" dirty="0"/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0FF1F6CD-3ECC-48C1-BF5C-C0691EEC5676}"/>
              </a:ext>
            </a:extLst>
          </p:cNvPr>
          <p:cNvSpPr/>
          <p:nvPr/>
        </p:nvSpPr>
        <p:spPr>
          <a:xfrm>
            <a:off x="6581924" y="2367092"/>
            <a:ext cx="2197014" cy="3186814"/>
          </a:xfrm>
          <a:prstGeom prst="ellipse">
            <a:avLst/>
          </a:prstGeom>
          <a:noFill/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139189" y="3227883"/>
            <a:ext cx="461665" cy="115547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dirty="0" smtClean="0"/>
              <a:t>レコード</a:t>
            </a:r>
            <a:r>
              <a:rPr kumimoji="1" lang="ja-JP" altLang="en-US" dirty="0"/>
              <a:t>数</a:t>
            </a:r>
          </a:p>
        </p:txBody>
      </p:sp>
    </p:spTree>
    <p:extLst>
      <p:ext uri="{BB962C8B-B14F-4D97-AF65-F5344CB8AC3E}">
        <p14:creationId xmlns:p14="http://schemas.microsoft.com/office/powerpoint/2010/main" val="2180755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003" y="2008041"/>
            <a:ext cx="7090949" cy="4596567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264B019B-52E0-4E0E-9B65-AD2DC7997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曜日</a:t>
            </a:r>
            <a:r>
              <a:rPr lang="ja-JP" altLang="en-US" dirty="0" smtClean="0"/>
              <a:t>別推移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3645DF-8980-436B-9CE4-0079A7994D9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4622118" cy="3424107"/>
          </a:xfrm>
        </p:spPr>
        <p:txBody>
          <a:bodyPr/>
          <a:lstStyle/>
          <a:p>
            <a:r>
              <a:rPr lang="ja-JP" altLang="en-US" sz="2400" dirty="0"/>
              <a:t>曜日別タクシー台数の推移</a:t>
            </a: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EED74B6D-9A00-4C27-ADD2-10598C106108}"/>
              </a:ext>
            </a:extLst>
          </p:cNvPr>
          <p:cNvSpPr txBox="1"/>
          <p:nvPr/>
        </p:nvSpPr>
        <p:spPr>
          <a:xfrm>
            <a:off x="74652" y="83670"/>
            <a:ext cx="2980303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 smtClean="0"/>
              <a:t>3.2.2 </a:t>
            </a:r>
            <a:r>
              <a:rPr lang="ja-JP" altLang="en-US" b="1" dirty="0"/>
              <a:t>基礎分析＞データ分析</a:t>
            </a:r>
            <a:endParaRPr lang="en-US" b="1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E073F30-BAA3-44BC-AE00-806794AEF17F}"/>
              </a:ext>
            </a:extLst>
          </p:cNvPr>
          <p:cNvSpPr txBox="1"/>
          <p:nvPr/>
        </p:nvSpPr>
        <p:spPr>
          <a:xfrm>
            <a:off x="215969" y="3571313"/>
            <a:ext cx="4600826" cy="101566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月曜日</a:t>
            </a:r>
            <a:r>
              <a:rPr kumimoji="1" lang="en-US" altLang="ja-JP" sz="2000" dirty="0"/>
              <a:t>(0)</a:t>
            </a:r>
            <a:r>
              <a:rPr kumimoji="1" lang="ja-JP" altLang="en-US" sz="2000" dirty="0"/>
              <a:t>：早朝台数が少ない</a:t>
            </a:r>
            <a:endParaRPr kumimoji="1" lang="en-US" altLang="ja-JP" sz="2000" dirty="0"/>
          </a:p>
          <a:p>
            <a:r>
              <a:rPr kumimoji="1" lang="ja-JP" altLang="en-US" sz="2000" dirty="0"/>
              <a:t>金曜日</a:t>
            </a:r>
            <a:r>
              <a:rPr kumimoji="1" lang="en-US" altLang="ja-JP" sz="2000" dirty="0"/>
              <a:t>(4)</a:t>
            </a:r>
            <a:r>
              <a:rPr kumimoji="1" lang="ja-JP" altLang="en-US" sz="2000" dirty="0"/>
              <a:t>：午後から次の日にかけ</a:t>
            </a:r>
            <a:r>
              <a:rPr kumimoji="1" lang="en-US" altLang="ja-JP" sz="2000" dirty="0"/>
              <a:t>	</a:t>
            </a:r>
            <a:r>
              <a:rPr kumimoji="1" lang="ja-JP" altLang="en-US" sz="2000" dirty="0" smtClean="0"/>
              <a:t>て</a:t>
            </a:r>
            <a:r>
              <a:rPr kumimoji="1" lang="ja-JP" altLang="en-US" sz="2000" dirty="0"/>
              <a:t>多い</a:t>
            </a:r>
            <a:endParaRPr kumimoji="1" lang="en-US" altLang="ja-JP" sz="2000" dirty="0"/>
          </a:p>
          <a:p>
            <a:r>
              <a:rPr kumimoji="1" lang="ja-JP" altLang="en-US" sz="2000" dirty="0"/>
              <a:t>日曜日</a:t>
            </a:r>
            <a:r>
              <a:rPr kumimoji="1" lang="en-US" altLang="ja-JP" sz="2000" dirty="0"/>
              <a:t>(6)</a:t>
            </a:r>
            <a:r>
              <a:rPr kumimoji="1" lang="ja-JP" altLang="en-US" sz="2000" dirty="0"/>
              <a:t>：一日を通して台数が</a:t>
            </a:r>
            <a:r>
              <a:rPr kumimoji="1" lang="ja-JP" altLang="en-US" sz="2000" dirty="0" smtClean="0"/>
              <a:t>少ない</a:t>
            </a:r>
            <a:endParaRPr kumimoji="1" lang="ja-JP" altLang="en-US" sz="2000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4751088-00DB-4048-9FA4-690B8AD4F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1" y="6239483"/>
            <a:ext cx="764215" cy="365125"/>
          </a:xfrm>
        </p:spPr>
        <p:txBody>
          <a:bodyPr/>
          <a:lstStyle/>
          <a:p>
            <a:fld id="{27BF53B7-3706-448A-B99A-43DED4E3BADB}" type="slidenum">
              <a:rPr kumimoji="1" lang="ja-JP" altLang="en-US" sz="2000" smtClean="0"/>
              <a:t>11</a:t>
            </a:fld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8480CE2-FEAE-41C0-A110-FDEAB54A1811}"/>
              </a:ext>
            </a:extLst>
          </p:cNvPr>
          <p:cNvSpPr txBox="1"/>
          <p:nvPr/>
        </p:nvSpPr>
        <p:spPr>
          <a:xfrm>
            <a:off x="6096000" y="2742219"/>
            <a:ext cx="4500112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需要の変動に合っているのか？</a:t>
            </a:r>
            <a:endParaRPr kumimoji="1" lang="en-US" altLang="ja-JP" sz="2400" dirty="0"/>
          </a:p>
          <a:p>
            <a:r>
              <a:rPr kumimoji="1" lang="ja-JP" altLang="en-US" sz="2400" dirty="0"/>
              <a:t>→曜日別や時間帯別で配車の台数を需要に合わせる必要がある</a:t>
            </a:r>
          </a:p>
        </p:txBody>
      </p:sp>
    </p:spTree>
    <p:extLst>
      <p:ext uri="{BB962C8B-B14F-4D97-AF65-F5344CB8AC3E}">
        <p14:creationId xmlns:p14="http://schemas.microsoft.com/office/powerpoint/2010/main" val="3481051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4B019B-52E0-4E0E-9B65-AD2DC7997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準稼働・</a:t>
            </a:r>
            <a:r>
              <a:rPr lang="ja-JP" altLang="en-US" dirty="0" smtClean="0"/>
              <a:t>非稼働</a:t>
            </a:r>
            <a:r>
              <a:rPr lang="en-US" altLang="ja-JP" dirty="0" smtClean="0"/>
              <a:t>(</a:t>
            </a:r>
            <a:r>
              <a:rPr lang="ja-JP" altLang="en-US" dirty="0" smtClean="0"/>
              <a:t>迎車</a:t>
            </a:r>
            <a:r>
              <a:rPr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3645DF-8980-436B-9CE4-0079A7994D9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4909510" cy="3424107"/>
          </a:xfrm>
        </p:spPr>
        <p:txBody>
          <a:bodyPr>
            <a:normAutofit fontScale="92500" lnSpcReduction="20000"/>
          </a:bodyPr>
          <a:lstStyle/>
          <a:p>
            <a:r>
              <a:rPr lang="ja-JP" altLang="en-US" sz="2400" dirty="0"/>
              <a:t>あるドライバー</a:t>
            </a:r>
            <a:r>
              <a:rPr lang="en-US" altLang="ja-JP" sz="2400" dirty="0"/>
              <a:t>(Driver Number - 3265)</a:t>
            </a:r>
            <a:r>
              <a:rPr lang="ja-JP" altLang="en-US" sz="2400" dirty="0"/>
              <a:t>の</a:t>
            </a:r>
            <a:r>
              <a:rPr lang="en-US" altLang="ja-JP" sz="2400" dirty="0"/>
              <a:t>2018/3/24</a:t>
            </a:r>
            <a:r>
              <a:rPr lang="ja-JP" altLang="en-US" sz="2400" dirty="0"/>
              <a:t>の移動</a:t>
            </a: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r>
              <a:rPr lang="ja-JP" altLang="en-US" sz="2400" dirty="0"/>
              <a:t>オレンジ色の迎車している距離が長い</a:t>
            </a:r>
            <a:endParaRPr lang="en-US" altLang="ja-JP" sz="2400" dirty="0"/>
          </a:p>
          <a:p>
            <a:endParaRPr lang="en-US" altLang="ja-JP" sz="2400" dirty="0"/>
          </a:p>
          <a:p>
            <a:r>
              <a:rPr lang="ja-JP" altLang="en-US" sz="2400" dirty="0"/>
              <a:t>この利益を生まない準稼働の時間を減らしたい</a:t>
            </a: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→より近いタクシーは存在しないのか？</a:t>
            </a:r>
            <a:endParaRPr lang="en-US" altLang="ja-JP" sz="2400" dirty="0"/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EED74B6D-9A00-4C27-ADD2-10598C106108}"/>
              </a:ext>
            </a:extLst>
          </p:cNvPr>
          <p:cNvSpPr txBox="1"/>
          <p:nvPr/>
        </p:nvSpPr>
        <p:spPr>
          <a:xfrm>
            <a:off x="74652" y="83670"/>
            <a:ext cx="2980303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 smtClean="0"/>
              <a:t>3.2.3 </a:t>
            </a:r>
            <a:r>
              <a:rPr lang="ja-JP" altLang="en-US" b="1" dirty="0"/>
              <a:t>基礎分析＞データ分析</a:t>
            </a:r>
            <a:endParaRPr lang="en-US" b="1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59E7CDE0-704A-4B6E-A3D9-9E1333661B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83" t="21441" r="15714" b="10797"/>
          <a:stretch/>
        </p:blipFill>
        <p:spPr>
          <a:xfrm>
            <a:off x="6560928" y="1683809"/>
            <a:ext cx="4839855" cy="490450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6D8300E9-5BDA-4A60-9807-ADB6FF3809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44" t="70946" r="4711" b="10372"/>
          <a:stretch/>
        </p:blipFill>
        <p:spPr>
          <a:xfrm>
            <a:off x="9476385" y="4136064"/>
            <a:ext cx="1924398" cy="2439227"/>
          </a:xfrm>
          <a:prstGeom prst="rect">
            <a:avLst/>
          </a:prstGeom>
        </p:spPr>
      </p:pic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717E6F5-503A-41A4-ABBF-F13C0B67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12</a:t>
            </a:fld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097724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4B019B-52E0-4E0E-9B65-AD2DC7997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9645"/>
            <a:ext cx="10364451" cy="959045"/>
          </a:xfrm>
        </p:spPr>
        <p:txBody>
          <a:bodyPr/>
          <a:lstStyle/>
          <a:p>
            <a:r>
              <a:rPr lang="ja-JP" altLang="en-US" dirty="0"/>
              <a:t>準稼働・</a:t>
            </a:r>
            <a:r>
              <a:rPr lang="ja-JP" altLang="en-US" dirty="0" smtClean="0"/>
              <a:t>非稼働</a:t>
            </a:r>
            <a:r>
              <a:rPr lang="en-US" altLang="ja-JP" dirty="0"/>
              <a:t>(</a:t>
            </a:r>
            <a:r>
              <a:rPr lang="ja-JP" altLang="en-US" dirty="0"/>
              <a:t>迎車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3645DF-8980-436B-9CE4-0079A7994D9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21309" y="895816"/>
            <a:ext cx="7961433" cy="3424107"/>
          </a:xfrm>
        </p:spPr>
        <p:txBody>
          <a:bodyPr>
            <a:normAutofit/>
          </a:bodyPr>
          <a:lstStyle/>
          <a:p>
            <a:r>
              <a:rPr lang="ja-JP" altLang="en-US" sz="2400" cap="none" dirty="0"/>
              <a:t>同時刻（</a:t>
            </a:r>
            <a:r>
              <a:rPr lang="en-US" altLang="ja-JP" sz="2400" cap="none" dirty="0"/>
              <a:t>07</a:t>
            </a:r>
            <a:r>
              <a:rPr lang="ja-JP" altLang="en-US" sz="2400" cap="none" dirty="0"/>
              <a:t>：</a:t>
            </a:r>
            <a:r>
              <a:rPr lang="en-US" altLang="ja-JP" sz="2400" cap="none" dirty="0"/>
              <a:t>04</a:t>
            </a:r>
            <a:r>
              <a:rPr lang="ja-JP" altLang="en-US" sz="2400" cap="none" dirty="0"/>
              <a:t>～</a:t>
            </a:r>
            <a:r>
              <a:rPr lang="en-US" altLang="ja-JP" sz="2400" cap="none" dirty="0"/>
              <a:t>07:10</a:t>
            </a:r>
            <a:r>
              <a:rPr lang="ja-JP" altLang="en-US" sz="2400" cap="none" dirty="0"/>
              <a:t>）におけるほかの車の状況</a:t>
            </a:r>
            <a:endParaRPr lang="en-US" altLang="ja-JP" sz="2400" cap="none" dirty="0"/>
          </a:p>
          <a:p>
            <a:pPr marL="0" indent="0">
              <a:buNone/>
            </a:pPr>
            <a:endParaRPr lang="en-US" altLang="ja-JP" sz="2400" cap="none" dirty="0"/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EED74B6D-9A00-4C27-ADD2-10598C106108}"/>
              </a:ext>
            </a:extLst>
          </p:cNvPr>
          <p:cNvSpPr txBox="1"/>
          <p:nvPr/>
        </p:nvSpPr>
        <p:spPr>
          <a:xfrm>
            <a:off x="74652" y="83670"/>
            <a:ext cx="2980303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 smtClean="0"/>
              <a:t>3.2.3 </a:t>
            </a:r>
            <a:r>
              <a:rPr lang="ja-JP" altLang="en-US" b="1" dirty="0"/>
              <a:t>基礎分析＞データ分析</a:t>
            </a:r>
            <a:endParaRPr lang="en-US" b="1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59E7CDE0-704A-4B6E-A3D9-9E1333661B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83" t="21441" r="15714" b="10797"/>
          <a:stretch/>
        </p:blipFill>
        <p:spPr>
          <a:xfrm>
            <a:off x="6096000" y="1743558"/>
            <a:ext cx="4839855" cy="490450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6D8300E9-5BDA-4A60-9807-ADB6FF3809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44" t="70946" r="8881" b="10372"/>
          <a:stretch/>
        </p:blipFill>
        <p:spPr>
          <a:xfrm>
            <a:off x="10935855" y="4137457"/>
            <a:ext cx="1039283" cy="2439227"/>
          </a:xfrm>
          <a:prstGeom prst="rect">
            <a:avLst/>
          </a:prstGeom>
        </p:spPr>
      </p:pic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717E6F5-503A-41A4-ABBF-F13C0B67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13</a:t>
            </a:fld>
            <a:endParaRPr kumimoji="1" lang="ja-JP" altLang="en-US" sz="2000" dirty="0"/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29E9A16E-E147-4408-834B-3272153B871E}"/>
              </a:ext>
            </a:extLst>
          </p:cNvPr>
          <p:cNvSpPr/>
          <p:nvPr/>
        </p:nvSpPr>
        <p:spPr>
          <a:xfrm>
            <a:off x="9202965" y="2058064"/>
            <a:ext cx="1412666" cy="1099610"/>
          </a:xfrm>
          <a:prstGeom prst="ellipse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2F8F093A-6F88-497E-83B8-3DACB8C470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9463274"/>
              </p:ext>
            </p:extLst>
          </p:nvPr>
        </p:nvGraphicFramePr>
        <p:xfrm>
          <a:off x="9061868" y="1500929"/>
          <a:ext cx="2162802" cy="365760"/>
        </p:xfrm>
        <a:graphic>
          <a:graphicData uri="http://schemas.openxmlformats.org/drawingml/2006/table">
            <a:tbl>
              <a:tblPr/>
              <a:tblGrid>
                <a:gridCol w="2162802">
                  <a:extLst>
                    <a:ext uri="{9D8B030D-6E8A-4147-A177-3AD203B41FA5}">
                      <a16:colId xmlns:a16="http://schemas.microsoft.com/office/drawing/2014/main" val="24333052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dirty="0">
                          <a:solidFill>
                            <a:schemeClr val="bg1"/>
                          </a:solidFill>
                          <a:effectLst/>
                        </a:rPr>
                        <a:t>07:05:27</a:t>
                      </a:r>
                      <a:r>
                        <a:rPr lang="ja-JP" altLang="en-US" dirty="0">
                          <a:solidFill>
                            <a:schemeClr val="bg1"/>
                          </a:solidFill>
                          <a:effectLst/>
                        </a:rPr>
                        <a:t>　迎車開始</a:t>
                      </a:r>
                      <a:endParaRPr lang="en-US" altLang="ja-JP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60822"/>
                  </a:ext>
                </a:extLst>
              </a:tr>
            </a:tbl>
          </a:graphicData>
        </a:graphic>
      </p:graphicFrame>
      <p:sp>
        <p:nvSpPr>
          <p:cNvPr id="11" name="Rectangle 1">
            <a:extLst>
              <a:ext uri="{FF2B5EF4-FFF2-40B4-BE49-F238E27FC236}">
                <a16:creationId xmlns:a16="http://schemas.microsoft.com/office/drawing/2014/main" id="{D68DD053-C65D-492C-90F6-14F624BA4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7597" y="2627958"/>
            <a:ext cx="243992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ja-JP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CE2ED6F2-C6A5-41F4-8F22-9B668C16577C}"/>
              </a:ext>
            </a:extLst>
          </p:cNvPr>
          <p:cNvSpPr/>
          <p:nvPr/>
        </p:nvSpPr>
        <p:spPr>
          <a:xfrm>
            <a:off x="7961485" y="3845570"/>
            <a:ext cx="1412666" cy="1099610"/>
          </a:xfrm>
          <a:prstGeom prst="ellipse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3" name="表 12">
            <a:extLst>
              <a:ext uri="{FF2B5EF4-FFF2-40B4-BE49-F238E27FC236}">
                <a16:creationId xmlns:a16="http://schemas.microsoft.com/office/drawing/2014/main" id="{1A22D552-6DD3-4F35-B607-B3629DA9D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16400"/>
              </p:ext>
            </p:extLst>
          </p:nvPr>
        </p:nvGraphicFramePr>
        <p:xfrm>
          <a:off x="6038199" y="3516918"/>
          <a:ext cx="2162802" cy="365760"/>
        </p:xfrm>
        <a:graphic>
          <a:graphicData uri="http://schemas.openxmlformats.org/drawingml/2006/table">
            <a:tbl>
              <a:tblPr/>
              <a:tblGrid>
                <a:gridCol w="2162802">
                  <a:extLst>
                    <a:ext uri="{9D8B030D-6E8A-4147-A177-3AD203B41FA5}">
                      <a16:colId xmlns:a16="http://schemas.microsoft.com/office/drawing/2014/main" val="24333052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kumimoji="1" lang="en-US" altLang="ja-JP" sz="1800" b="0" i="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07:50:36</a:t>
                      </a:r>
                      <a:r>
                        <a:rPr lang="ja-JP" altLang="en-US" dirty="0">
                          <a:solidFill>
                            <a:schemeClr val="bg1"/>
                          </a:solidFill>
                          <a:effectLst/>
                        </a:rPr>
                        <a:t>　迎車終了</a:t>
                      </a:r>
                      <a:endParaRPr lang="en-US" altLang="ja-JP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60822"/>
                  </a:ext>
                </a:extLst>
              </a:tr>
            </a:tbl>
          </a:graphicData>
        </a:graphic>
      </p:graphicFrame>
      <p:pic>
        <p:nvPicPr>
          <p:cNvPr id="17" name="図 16">
            <a:extLst>
              <a:ext uri="{FF2B5EF4-FFF2-40B4-BE49-F238E27FC236}">
                <a16:creationId xmlns:a16="http://schemas.microsoft.com/office/drawing/2014/main" id="{78FFC74E-2DCB-42C4-95AE-14CDD69323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5" t="32536" r="28676" b="11365"/>
          <a:stretch/>
        </p:blipFill>
        <p:spPr>
          <a:xfrm>
            <a:off x="559297" y="1799249"/>
            <a:ext cx="4039836" cy="4839853"/>
          </a:xfrm>
          <a:prstGeom prst="rect">
            <a:avLst/>
          </a:prstGeom>
        </p:spPr>
      </p:pic>
      <p:sp>
        <p:nvSpPr>
          <p:cNvPr id="18" name="楕円 17">
            <a:extLst>
              <a:ext uri="{FF2B5EF4-FFF2-40B4-BE49-F238E27FC236}">
                <a16:creationId xmlns:a16="http://schemas.microsoft.com/office/drawing/2014/main" id="{72D74544-58FA-48A8-A293-48470AD4E44A}"/>
              </a:ext>
            </a:extLst>
          </p:cNvPr>
          <p:cNvSpPr/>
          <p:nvPr/>
        </p:nvSpPr>
        <p:spPr>
          <a:xfrm>
            <a:off x="3128666" y="2879195"/>
            <a:ext cx="1412666" cy="1099610"/>
          </a:xfrm>
          <a:prstGeom prst="ellipse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9" name="表 18">
            <a:extLst>
              <a:ext uri="{FF2B5EF4-FFF2-40B4-BE49-F238E27FC236}">
                <a16:creationId xmlns:a16="http://schemas.microsoft.com/office/drawing/2014/main" id="{89A88B99-8605-4E47-B2F0-AA778565A7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118097"/>
              </p:ext>
            </p:extLst>
          </p:nvPr>
        </p:nvGraphicFramePr>
        <p:xfrm>
          <a:off x="3324995" y="2292028"/>
          <a:ext cx="1069986" cy="365760"/>
        </p:xfrm>
        <a:graphic>
          <a:graphicData uri="http://schemas.openxmlformats.org/drawingml/2006/table">
            <a:tbl>
              <a:tblPr/>
              <a:tblGrid>
                <a:gridCol w="1069986">
                  <a:extLst>
                    <a:ext uri="{9D8B030D-6E8A-4147-A177-3AD203B41FA5}">
                      <a16:colId xmlns:a16="http://schemas.microsoft.com/office/drawing/2014/main" val="24333052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dirty="0">
                          <a:solidFill>
                            <a:schemeClr val="bg1"/>
                          </a:solidFill>
                          <a:effectLst/>
                        </a:rPr>
                        <a:t>07:05:27</a:t>
                      </a:r>
                      <a:r>
                        <a:rPr lang="ja-JP" altLang="en-US" dirty="0">
                          <a:solidFill>
                            <a:schemeClr val="bg1"/>
                          </a:solidFill>
                          <a:effectLst/>
                        </a:rPr>
                        <a:t>　</a:t>
                      </a:r>
                      <a:endParaRPr lang="en-US" altLang="ja-JP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60822"/>
                  </a:ext>
                </a:extLst>
              </a:tr>
            </a:tbl>
          </a:graphicData>
        </a:graphic>
      </p:graphicFrame>
      <p:pic>
        <p:nvPicPr>
          <p:cNvPr id="21" name="図 20">
            <a:extLst>
              <a:ext uri="{FF2B5EF4-FFF2-40B4-BE49-F238E27FC236}">
                <a16:creationId xmlns:a16="http://schemas.microsoft.com/office/drawing/2014/main" id="{DEDBD10F-96F0-49B3-9BF7-A86AEA4A50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32" t="59373" r="4767" b="28635"/>
          <a:stretch/>
        </p:blipFill>
        <p:spPr>
          <a:xfrm>
            <a:off x="4597412" y="4456241"/>
            <a:ext cx="1131692" cy="2182861"/>
          </a:xfrm>
          <a:prstGeom prst="rect">
            <a:avLst/>
          </a:prstGeom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1DA7D586-3F3C-4DE9-857A-3DBED04ED99E}"/>
              </a:ext>
            </a:extLst>
          </p:cNvPr>
          <p:cNvSpPr txBox="1"/>
          <p:nvPr/>
        </p:nvSpPr>
        <p:spPr>
          <a:xfrm>
            <a:off x="353713" y="5399869"/>
            <a:ext cx="44492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highlight>
                  <a:srgbClr val="FFFF00"/>
                </a:highlight>
              </a:rPr>
              <a:t>十分にもっと近いタクシーで配車することができる</a:t>
            </a:r>
          </a:p>
        </p:txBody>
      </p:sp>
      <p:sp>
        <p:nvSpPr>
          <p:cNvPr id="23" name="楕円 22">
            <a:extLst>
              <a:ext uri="{FF2B5EF4-FFF2-40B4-BE49-F238E27FC236}">
                <a16:creationId xmlns:a16="http://schemas.microsoft.com/office/drawing/2014/main" id="{DC66C343-791A-43EF-8C74-617A0CB0B806}"/>
              </a:ext>
            </a:extLst>
          </p:cNvPr>
          <p:cNvSpPr/>
          <p:nvPr/>
        </p:nvSpPr>
        <p:spPr>
          <a:xfrm>
            <a:off x="2629084" y="3949700"/>
            <a:ext cx="695911" cy="740446"/>
          </a:xfrm>
          <a:prstGeom prst="ellipse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24" name="表 23">
            <a:extLst>
              <a:ext uri="{FF2B5EF4-FFF2-40B4-BE49-F238E27FC236}">
                <a16:creationId xmlns:a16="http://schemas.microsoft.com/office/drawing/2014/main" id="{98D594FF-DA79-491E-B836-97C9E198D6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152956"/>
              </p:ext>
            </p:extLst>
          </p:nvPr>
        </p:nvGraphicFramePr>
        <p:xfrm>
          <a:off x="2891218" y="4907602"/>
          <a:ext cx="994982" cy="365760"/>
        </p:xfrm>
        <a:graphic>
          <a:graphicData uri="http://schemas.openxmlformats.org/drawingml/2006/table">
            <a:tbl>
              <a:tblPr/>
              <a:tblGrid>
                <a:gridCol w="994982">
                  <a:extLst>
                    <a:ext uri="{9D8B030D-6E8A-4147-A177-3AD203B41FA5}">
                      <a16:colId xmlns:a16="http://schemas.microsoft.com/office/drawing/2014/main" val="24333052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dirty="0">
                          <a:solidFill>
                            <a:schemeClr val="bg1"/>
                          </a:solidFill>
                          <a:effectLst/>
                        </a:rPr>
                        <a:t>目的地　</a:t>
                      </a:r>
                      <a:endParaRPr lang="en-US" altLang="ja-JP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608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785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2" grpId="0"/>
      <p:bldP spid="2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175" y="2363877"/>
            <a:ext cx="5807825" cy="4219717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264B019B-52E0-4E0E-9B65-AD2DC7997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準稼働・</a:t>
            </a:r>
            <a:r>
              <a:rPr lang="ja-JP" altLang="en-US" dirty="0" smtClean="0"/>
              <a:t>非稼働</a:t>
            </a:r>
            <a:r>
              <a:rPr lang="en-US" altLang="ja-JP" dirty="0" smtClean="0"/>
              <a:t>(</a:t>
            </a:r>
            <a:r>
              <a:rPr lang="ja-JP" altLang="en-US" dirty="0" smtClean="0"/>
              <a:t>空車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3645DF-8980-436B-9CE4-0079A7994D9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4909510" cy="3424107"/>
          </a:xfrm>
        </p:spPr>
        <p:txBody>
          <a:bodyPr>
            <a:normAutofit/>
          </a:bodyPr>
          <a:lstStyle/>
          <a:p>
            <a:r>
              <a:rPr lang="ja-JP" altLang="en-US" sz="2400" dirty="0"/>
              <a:t>あるドライバー</a:t>
            </a:r>
            <a:r>
              <a:rPr lang="en-US" altLang="ja-JP" sz="2400" dirty="0"/>
              <a:t>(5131159)</a:t>
            </a:r>
            <a:r>
              <a:rPr lang="ja-JP" altLang="en-US" sz="2400" dirty="0"/>
              <a:t>の空車率のヒストグラム</a:t>
            </a: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（空車率は特定のドライバーの一日の空車のデータ数をその日のデータ数で割って算出）</a:t>
            </a:r>
            <a:endParaRPr lang="en-US" altLang="ja-JP" sz="2400" dirty="0"/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EED74B6D-9A00-4C27-ADD2-10598C106108}"/>
              </a:ext>
            </a:extLst>
          </p:cNvPr>
          <p:cNvSpPr txBox="1"/>
          <p:nvPr/>
        </p:nvSpPr>
        <p:spPr>
          <a:xfrm>
            <a:off x="74652" y="83670"/>
            <a:ext cx="2980303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 smtClean="0"/>
              <a:t>3.2.4 </a:t>
            </a:r>
            <a:r>
              <a:rPr lang="ja-JP" altLang="en-US" b="1" dirty="0"/>
              <a:t>基礎分析＞データ分析</a:t>
            </a:r>
            <a:endParaRPr lang="en-US" b="1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91AFC7C3-FB42-4439-AD82-74F3E57283C3}"/>
              </a:ext>
            </a:extLst>
          </p:cNvPr>
          <p:cNvSpPr txBox="1"/>
          <p:nvPr/>
        </p:nvSpPr>
        <p:spPr>
          <a:xfrm>
            <a:off x="9701456" y="4215890"/>
            <a:ext cx="2343686" cy="707886"/>
          </a:xfrm>
          <a:prstGeom prst="rect">
            <a:avLst/>
          </a:prstGeom>
          <a:solidFill>
            <a:srgbClr val="D53DD0"/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/>
                <a:ea typeface="メイリオ" panose="020B0604030504040204" pitchFamily="34" charset="-128"/>
              </a:rPr>
              <a:t>ここを減らし</a:t>
            </a:r>
            <a:endParaRPr kumimoji="1" lang="en-US" altLang="ja-JP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/>
              <a:ea typeface="メイリオ" panose="020B0604030504040204" pitchFamily="34" charset="-128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/>
                <a:ea typeface="メイリオ" panose="020B0604030504040204" pitchFamily="34" charset="-128"/>
              </a:rPr>
              <a:t>分布を左</a:t>
            </a:r>
            <a:r>
              <a:rPr kumimoji="1" lang="ja-JP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/>
                <a:ea typeface="メイリオ" panose="020B0604030504040204" pitchFamily="34" charset="-128"/>
              </a:rPr>
              <a:t>に</a:t>
            </a:r>
            <a:r>
              <a:rPr kumimoji="1" lang="ja-JP" altLang="en-US" sz="2000" kern="0" dirty="0" smtClean="0">
                <a:solidFill>
                  <a:schemeClr val="bg1"/>
                </a:solidFill>
                <a:latin typeface="Century Gothic" panose="020B0502020202020204"/>
                <a:ea typeface="メイリオ" panose="020B0604030504040204" pitchFamily="34" charset="-128"/>
              </a:rPr>
              <a:t>ずら</a:t>
            </a:r>
            <a:r>
              <a:rPr kumimoji="1" lang="ja-JP" altLang="en-US" sz="2000" kern="0" dirty="0">
                <a:solidFill>
                  <a:schemeClr val="bg1"/>
                </a:solidFill>
                <a:latin typeface="Century Gothic" panose="020B0502020202020204"/>
                <a:ea typeface="メイリオ" panose="020B0604030504040204" pitchFamily="34" charset="-128"/>
              </a:rPr>
              <a:t>す</a:t>
            </a:r>
            <a:endParaRPr kumimoji="1" lang="en-US" altLang="ja-JP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/>
              <a:ea typeface="メイリオ" panose="020B0604030504040204" pitchFamily="34" charset="-128"/>
            </a:endParaRPr>
          </a:p>
        </p:txBody>
      </p:sp>
      <p:sp>
        <p:nvSpPr>
          <p:cNvPr id="13" name="楕円 12">
            <a:extLst>
              <a:ext uri="{FF2B5EF4-FFF2-40B4-BE49-F238E27FC236}">
                <a16:creationId xmlns:a16="http://schemas.microsoft.com/office/drawing/2014/main" id="{171D729C-AD0F-4122-8BA2-7A095A6BBC2A}"/>
              </a:ext>
            </a:extLst>
          </p:cNvPr>
          <p:cNvSpPr/>
          <p:nvPr/>
        </p:nvSpPr>
        <p:spPr>
          <a:xfrm>
            <a:off x="9819514" y="5072959"/>
            <a:ext cx="2372486" cy="1510635"/>
          </a:xfrm>
          <a:prstGeom prst="ellipse">
            <a:avLst/>
          </a:prstGeom>
          <a:noFill/>
          <a:ln w="76200" cap="rnd" cmpd="sng" algn="ctr">
            <a:solidFill>
              <a:srgbClr val="D53DD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メイリオ" panose="020B0604030504040204" pitchFamily="34" charset="-128"/>
              <a:cs typeface="+mn-cs"/>
            </a:endParaRPr>
          </a:p>
        </p:txBody>
      </p:sp>
      <p:sp>
        <p:nvSpPr>
          <p:cNvPr id="14" name="スライド番号プレースホルダー 13">
            <a:extLst>
              <a:ext uri="{FF2B5EF4-FFF2-40B4-BE49-F238E27FC236}">
                <a16:creationId xmlns:a16="http://schemas.microsoft.com/office/drawing/2014/main" id="{3D00DBB2-0775-4E7B-B72F-3C5503DD3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7785" y="6419467"/>
            <a:ext cx="764215" cy="365125"/>
          </a:xfrm>
        </p:spPr>
        <p:txBody>
          <a:bodyPr/>
          <a:lstStyle/>
          <a:p>
            <a:fld id="{27BF53B7-3706-448A-B99A-43DED4E3BADB}" type="slidenum">
              <a:rPr kumimoji="1" lang="ja-JP" altLang="en-US" sz="2000" smtClean="0"/>
              <a:t>14</a:t>
            </a:fld>
            <a:endParaRPr kumimoji="1" lang="ja-JP" altLang="en-US" sz="20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12E5237-A65F-4784-BF03-FE13687AAE88}"/>
              </a:ext>
            </a:extLst>
          </p:cNvPr>
          <p:cNvSpPr txBox="1"/>
          <p:nvPr/>
        </p:nvSpPr>
        <p:spPr>
          <a:xfrm>
            <a:off x="9109697" y="6413095"/>
            <a:ext cx="898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空車率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922510" y="4157851"/>
            <a:ext cx="461665" cy="63176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dirty="0" smtClean="0"/>
              <a:t>頻度</a:t>
            </a:r>
            <a:endParaRPr kumimoji="1" lang="ja-JP" altLang="en-US" dirty="0"/>
          </a:p>
        </p:txBody>
      </p:sp>
      <p:sp>
        <p:nvSpPr>
          <p:cNvPr id="8" name="下矢印 7"/>
          <p:cNvSpPr/>
          <p:nvPr/>
        </p:nvSpPr>
        <p:spPr>
          <a:xfrm rot="5400000">
            <a:off x="8612291" y="5402555"/>
            <a:ext cx="994811" cy="777288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91AFC7C3-FB42-4439-AD82-74F3E57283C3}"/>
              </a:ext>
            </a:extLst>
          </p:cNvPr>
          <p:cNvSpPr txBox="1"/>
          <p:nvPr/>
        </p:nvSpPr>
        <p:spPr>
          <a:xfrm>
            <a:off x="5206808" y="5591144"/>
            <a:ext cx="3159335" cy="400110"/>
          </a:xfrm>
          <a:prstGeom prst="rect">
            <a:avLst/>
          </a:prstGeom>
          <a:solidFill>
            <a:srgbClr val="D53DD0"/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/>
                <a:ea typeface="メイリオ" panose="020B0604030504040204" pitchFamily="34" charset="-128"/>
              </a:rPr>
              <a:t>空車を全体的に減らせる</a:t>
            </a:r>
            <a:endParaRPr kumimoji="1" lang="en-US" altLang="ja-JP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/>
              <a:ea typeface="メイリオ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6488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4B019B-52E0-4E0E-9B65-AD2DC7997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準稼働・</a:t>
            </a:r>
            <a:r>
              <a:rPr lang="ja-JP" altLang="en-US" dirty="0" smtClean="0"/>
              <a:t>非稼働</a:t>
            </a:r>
            <a:r>
              <a:rPr lang="en-US" altLang="ja-JP" dirty="0"/>
              <a:t>(</a:t>
            </a:r>
            <a:r>
              <a:rPr lang="ja-JP" altLang="en-US" dirty="0"/>
              <a:t>空車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3645DF-8980-436B-9CE4-0079A7994D9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372726" cy="3424107"/>
          </a:xfrm>
        </p:spPr>
        <p:txBody>
          <a:bodyPr/>
          <a:lstStyle/>
          <a:p>
            <a:pPr marL="285750" indent="-285750"/>
            <a:r>
              <a:rPr lang="ja-JP" altLang="en-US" sz="2400" dirty="0"/>
              <a:t>先ほどのドライバーの</a:t>
            </a:r>
            <a:r>
              <a:rPr lang="en-US" altLang="ja-JP" sz="2400" dirty="0"/>
              <a:t>2017-04-04</a:t>
            </a:r>
            <a:r>
              <a:rPr lang="ja-JP" altLang="en-US" sz="2400" dirty="0"/>
              <a:t>の一日の状態図</a:t>
            </a:r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EED74B6D-9A00-4C27-ADD2-10598C106108}"/>
              </a:ext>
            </a:extLst>
          </p:cNvPr>
          <p:cNvSpPr txBox="1"/>
          <p:nvPr/>
        </p:nvSpPr>
        <p:spPr>
          <a:xfrm>
            <a:off x="74652" y="83670"/>
            <a:ext cx="2980303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 smtClean="0"/>
              <a:t>3.2.4 </a:t>
            </a:r>
            <a:r>
              <a:rPr lang="ja-JP" altLang="en-US" b="1" dirty="0"/>
              <a:t>基礎分析＞データ分析</a:t>
            </a:r>
            <a:endParaRPr lang="en-US" b="1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748F535-779A-4178-A83A-93352F5966AE}"/>
              </a:ext>
            </a:extLst>
          </p:cNvPr>
          <p:cNvSpPr txBox="1"/>
          <p:nvPr/>
        </p:nvSpPr>
        <p:spPr>
          <a:xfrm>
            <a:off x="496376" y="3881494"/>
            <a:ext cx="4663454" cy="584775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</a:rPr>
              <a:t>東京で</a:t>
            </a:r>
            <a:r>
              <a:rPr kumimoji="1" lang="ja-JP" altLang="en-US" sz="3200" dirty="0">
                <a:solidFill>
                  <a:srgbClr val="FF0000"/>
                </a:solidFill>
              </a:rPr>
              <a:t>赤</a:t>
            </a:r>
            <a:r>
              <a:rPr kumimoji="1" lang="ja-JP" altLang="en-US" sz="3200" dirty="0">
                <a:solidFill>
                  <a:schemeClr val="bg1"/>
                </a:solidFill>
              </a:rPr>
              <a:t>（空車）が目立つ</a:t>
            </a:r>
            <a:endParaRPr kumimoji="1" lang="en-US" altLang="ja-JP" sz="3200" dirty="0">
              <a:solidFill>
                <a:schemeClr val="bg1"/>
              </a:solidFill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721BC76-C5C5-41D4-A57F-EDDDA09B2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15</a:t>
            </a:fld>
            <a:endParaRPr kumimoji="1" lang="ja-JP" altLang="en-US" sz="2000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D9A1F13B-C0B4-4BA8-B8D4-5C8096D05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17" t="32857" r="32910" b="21429"/>
          <a:stretch/>
        </p:blipFill>
        <p:spPr>
          <a:xfrm>
            <a:off x="6523748" y="1725385"/>
            <a:ext cx="4154062" cy="4893130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FFD664B0-5965-4B04-8056-7FA31128EB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13" t="77857" r="5460" b="10714"/>
          <a:stretch/>
        </p:blipFill>
        <p:spPr>
          <a:xfrm>
            <a:off x="9533813" y="5171996"/>
            <a:ext cx="1143997" cy="1422558"/>
          </a:xfrm>
          <a:prstGeom prst="rect">
            <a:avLst/>
          </a:prstGeom>
        </p:spPr>
      </p:pic>
      <p:sp>
        <p:nvSpPr>
          <p:cNvPr id="13" name="楕円 12">
            <a:extLst>
              <a:ext uri="{FF2B5EF4-FFF2-40B4-BE49-F238E27FC236}">
                <a16:creationId xmlns:a16="http://schemas.microsoft.com/office/drawing/2014/main" id="{E7618549-C1BC-4C90-8044-73AD070E4615}"/>
              </a:ext>
            </a:extLst>
          </p:cNvPr>
          <p:cNvSpPr/>
          <p:nvPr/>
        </p:nvSpPr>
        <p:spPr>
          <a:xfrm>
            <a:off x="9639300" y="1905000"/>
            <a:ext cx="598714" cy="52251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89DCC4C-6CD3-4720-8662-01B899EEAA8A}"/>
              </a:ext>
            </a:extLst>
          </p:cNvPr>
          <p:cNvSpPr txBox="1"/>
          <p:nvPr/>
        </p:nvSpPr>
        <p:spPr>
          <a:xfrm>
            <a:off x="9288235" y="1350219"/>
            <a:ext cx="1300843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08:01</a:t>
            </a:r>
            <a:r>
              <a:rPr kumimoji="1" lang="ja-JP" altLang="en-US" dirty="0">
                <a:solidFill>
                  <a:schemeClr val="bg1"/>
                </a:solidFill>
              </a:rPr>
              <a:t>開始</a:t>
            </a:r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24373150-1995-4B9D-89AF-7B1C25032C3D}"/>
              </a:ext>
            </a:extLst>
          </p:cNvPr>
          <p:cNvSpPr/>
          <p:nvPr/>
        </p:nvSpPr>
        <p:spPr>
          <a:xfrm>
            <a:off x="7228114" y="5622018"/>
            <a:ext cx="598714" cy="52251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BC13B711-0E73-4645-9B94-B789F86AD3C5}"/>
              </a:ext>
            </a:extLst>
          </p:cNvPr>
          <p:cNvSpPr txBox="1"/>
          <p:nvPr/>
        </p:nvSpPr>
        <p:spPr>
          <a:xfrm>
            <a:off x="4976866" y="5606368"/>
            <a:ext cx="2034610" cy="92333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altLang="ja-JP" dirty="0">
                <a:solidFill>
                  <a:schemeClr val="bg1"/>
                </a:solidFill>
              </a:rPr>
              <a:t>23:59</a:t>
            </a:r>
            <a:r>
              <a:rPr kumimoji="1" lang="ja-JP" altLang="en-US" dirty="0">
                <a:solidFill>
                  <a:schemeClr val="bg1"/>
                </a:solidFill>
              </a:rPr>
              <a:t>最終（日をまたいで東京に戻っている）</a:t>
            </a:r>
          </a:p>
        </p:txBody>
      </p:sp>
    </p:spTree>
    <p:extLst>
      <p:ext uri="{BB962C8B-B14F-4D97-AF65-F5344CB8AC3E}">
        <p14:creationId xmlns:p14="http://schemas.microsoft.com/office/powerpoint/2010/main" val="43726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4B019B-52E0-4E0E-9B65-AD2DC7997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準稼働・</a:t>
            </a:r>
            <a:r>
              <a:rPr lang="ja-JP" altLang="en-US" dirty="0" smtClean="0"/>
              <a:t>非稼働</a:t>
            </a:r>
            <a:r>
              <a:rPr lang="en-US" altLang="ja-JP" dirty="0"/>
              <a:t>(</a:t>
            </a:r>
            <a:r>
              <a:rPr lang="ja-JP" altLang="en-US" dirty="0"/>
              <a:t>空車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3645DF-8980-436B-9CE4-0079A7994D9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372726" cy="3424107"/>
          </a:xfrm>
        </p:spPr>
        <p:txBody>
          <a:bodyPr/>
          <a:lstStyle/>
          <a:p>
            <a:pPr marL="285750" indent="-285750"/>
            <a:r>
              <a:rPr lang="ja-JP" altLang="en-US" sz="2400" dirty="0"/>
              <a:t>先ほどのドライバーの</a:t>
            </a:r>
            <a:r>
              <a:rPr lang="en-US" altLang="ja-JP" sz="2400" dirty="0"/>
              <a:t>2017-04-04</a:t>
            </a:r>
            <a:r>
              <a:rPr lang="ja-JP" altLang="en-US" sz="2400" dirty="0"/>
              <a:t>の一日の</a:t>
            </a:r>
            <a:r>
              <a:rPr lang="en-US" altLang="ja-JP" sz="2400" dirty="0"/>
              <a:t>8</a:t>
            </a:r>
            <a:r>
              <a:rPr lang="ja-JP" altLang="en-US" sz="2400" dirty="0"/>
              <a:t>時から</a:t>
            </a:r>
            <a:r>
              <a:rPr lang="en-US" altLang="ja-JP" sz="2400" dirty="0"/>
              <a:t>21</a:t>
            </a:r>
            <a:r>
              <a:rPr lang="ja-JP" altLang="en-US" sz="2400" dirty="0"/>
              <a:t>時までの状態図</a:t>
            </a:r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EED74B6D-9A00-4C27-ADD2-10598C106108}"/>
              </a:ext>
            </a:extLst>
          </p:cNvPr>
          <p:cNvSpPr txBox="1"/>
          <p:nvPr/>
        </p:nvSpPr>
        <p:spPr>
          <a:xfrm>
            <a:off x="74652" y="83670"/>
            <a:ext cx="2980303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 smtClean="0"/>
              <a:t>3.2.4 </a:t>
            </a:r>
            <a:r>
              <a:rPr lang="ja-JP" altLang="en-US" b="1" dirty="0"/>
              <a:t>基礎分析＞データ分析</a:t>
            </a:r>
            <a:endParaRPr lang="en-US" b="1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748F535-779A-4178-A83A-93352F5966AE}"/>
              </a:ext>
            </a:extLst>
          </p:cNvPr>
          <p:cNvSpPr txBox="1"/>
          <p:nvPr/>
        </p:nvSpPr>
        <p:spPr>
          <a:xfrm>
            <a:off x="496375" y="3881494"/>
            <a:ext cx="5643167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一日の大半を空車の状態で移動し続けている</a:t>
            </a:r>
            <a:endParaRPr kumimoji="1" lang="en-US" altLang="ja-JP" sz="3200" dirty="0"/>
          </a:p>
          <a:p>
            <a:r>
              <a:rPr kumimoji="1" lang="ja-JP" altLang="en-US" sz="3200" dirty="0"/>
              <a:t>→改善の余地は十分にある</a:t>
            </a:r>
            <a:endParaRPr kumimoji="1" lang="en-US" altLang="ja-JP" sz="3200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721BC76-C5C5-41D4-A57F-EDDDA09B2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16</a:t>
            </a:fld>
            <a:endParaRPr kumimoji="1" lang="ja-JP" altLang="en-US" sz="2000" dirty="0"/>
          </a:p>
        </p:txBody>
      </p:sp>
      <p:sp>
        <p:nvSpPr>
          <p:cNvPr id="13" name="楕円 12">
            <a:extLst>
              <a:ext uri="{FF2B5EF4-FFF2-40B4-BE49-F238E27FC236}">
                <a16:creationId xmlns:a16="http://schemas.microsoft.com/office/drawing/2014/main" id="{E7618549-C1BC-4C90-8044-73AD070E4615}"/>
              </a:ext>
            </a:extLst>
          </p:cNvPr>
          <p:cNvSpPr/>
          <p:nvPr/>
        </p:nvSpPr>
        <p:spPr>
          <a:xfrm>
            <a:off x="9639300" y="1905000"/>
            <a:ext cx="598714" cy="52251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89DCC4C-6CD3-4720-8662-01B899EEAA8A}"/>
              </a:ext>
            </a:extLst>
          </p:cNvPr>
          <p:cNvSpPr txBox="1"/>
          <p:nvPr/>
        </p:nvSpPr>
        <p:spPr>
          <a:xfrm>
            <a:off x="9288234" y="1350219"/>
            <a:ext cx="1619251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08:01</a:t>
            </a:r>
            <a:r>
              <a:rPr kumimoji="1" lang="ja-JP" altLang="en-US" dirty="0">
                <a:solidFill>
                  <a:schemeClr val="bg1"/>
                </a:solidFill>
              </a:rPr>
              <a:t>～</a:t>
            </a:r>
            <a:r>
              <a:rPr kumimoji="1" lang="en-US" altLang="ja-JP" dirty="0">
                <a:solidFill>
                  <a:schemeClr val="bg1"/>
                </a:solidFill>
              </a:rPr>
              <a:t>21</a:t>
            </a:r>
            <a:r>
              <a:rPr kumimoji="1" lang="ja-JP" altLang="en-US" dirty="0">
                <a:solidFill>
                  <a:schemeClr val="bg1"/>
                </a:solidFill>
              </a:rPr>
              <a:t>：</a:t>
            </a:r>
            <a:r>
              <a:rPr kumimoji="1" lang="en-US" altLang="ja-JP" dirty="0">
                <a:solidFill>
                  <a:schemeClr val="bg1"/>
                </a:solidFill>
              </a:rPr>
              <a:t>00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24373150-1995-4B9D-89AF-7B1C25032C3D}"/>
              </a:ext>
            </a:extLst>
          </p:cNvPr>
          <p:cNvSpPr/>
          <p:nvPr/>
        </p:nvSpPr>
        <p:spPr>
          <a:xfrm>
            <a:off x="7228114" y="5622018"/>
            <a:ext cx="598714" cy="52251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FCE1F26D-7131-4887-8F60-025CFBA38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21" t="21667" r="21958" b="13174"/>
          <a:stretch/>
        </p:blipFill>
        <p:spPr>
          <a:xfrm>
            <a:off x="6556941" y="1844852"/>
            <a:ext cx="4003848" cy="4468586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FFD664B0-5965-4B04-8056-7FA31128EB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13" t="77857" r="5460" b="10714"/>
          <a:stretch/>
        </p:blipFill>
        <p:spPr>
          <a:xfrm>
            <a:off x="9533813" y="5171996"/>
            <a:ext cx="1143997" cy="142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614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C0ADB2-C855-4B47-8A37-EE7DCB71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まとめ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5B456EE-B6A6-4741-8B76-C58218BF35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ja-JP" altLang="en-US" sz="3600" dirty="0"/>
              <a:t>曜日別や時間別の需要予測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600" dirty="0"/>
              <a:t>→配車</a:t>
            </a:r>
            <a:r>
              <a:rPr lang="ja-JP" altLang="en-US" sz="3600" dirty="0" smtClean="0"/>
              <a:t>最適化</a:t>
            </a:r>
            <a:endParaRPr kumimoji="1" lang="en-US" altLang="ja-JP" sz="3600" dirty="0" smtClean="0"/>
          </a:p>
          <a:p>
            <a:r>
              <a:rPr kumimoji="1" lang="ja-JP" altLang="en-US" sz="3600" dirty="0" smtClean="0"/>
              <a:t>乗車</a:t>
            </a:r>
            <a:r>
              <a:rPr kumimoji="1" lang="ja-JP" altLang="en-US" sz="3600" dirty="0"/>
              <a:t>・降車の位置特定</a:t>
            </a:r>
            <a:endParaRPr kumimoji="1" lang="en-US" altLang="ja-JP" sz="3600" dirty="0"/>
          </a:p>
          <a:p>
            <a:pPr marL="0" indent="0">
              <a:buNone/>
            </a:pPr>
            <a:r>
              <a:rPr lang="ja-JP" altLang="en-US" sz="3600" dirty="0"/>
              <a:t>→迎車・空車の無駄の最適化</a:t>
            </a:r>
            <a:endParaRPr lang="en-US" altLang="ja-JP" sz="3600" dirty="0"/>
          </a:p>
          <a:p>
            <a:r>
              <a:rPr kumimoji="1" lang="ja-JP" altLang="en-US" sz="3600" dirty="0"/>
              <a:t>空車の割合の多い原因特定</a:t>
            </a:r>
            <a:endParaRPr kumimoji="1" lang="en-US" altLang="ja-JP" sz="3600" dirty="0"/>
          </a:p>
          <a:p>
            <a:pPr marL="0" indent="0">
              <a:buNone/>
            </a:pPr>
            <a:r>
              <a:rPr lang="ja-JP" altLang="en-US" sz="3600" dirty="0"/>
              <a:t>→空車を</a:t>
            </a:r>
            <a:r>
              <a:rPr lang="ja-JP" altLang="en-US" sz="3600" dirty="0" smtClean="0"/>
              <a:t>減らす</a:t>
            </a:r>
            <a:endParaRPr lang="en-US" altLang="ja-JP" sz="3600" dirty="0" smtClean="0"/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13CB0A63-AE37-4786-8932-8992E3A67C4E}"/>
              </a:ext>
            </a:extLst>
          </p:cNvPr>
          <p:cNvSpPr txBox="1"/>
          <p:nvPr/>
        </p:nvSpPr>
        <p:spPr>
          <a:xfrm>
            <a:off x="74652" y="83670"/>
            <a:ext cx="979755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/>
              <a:t>4 </a:t>
            </a:r>
            <a:r>
              <a:rPr lang="ja-JP" altLang="en-US" b="1" dirty="0"/>
              <a:t>まとめ</a:t>
            </a:r>
            <a:endParaRPr lang="en-US" b="1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A629CA3-E809-4057-90C8-4F81F71BF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17</a:t>
            </a:fld>
            <a:endParaRPr kumimoji="1" lang="ja-JP" altLang="en-US" sz="20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6D3D12F-4C49-4E6C-ACD8-D197A964438D}"/>
              </a:ext>
            </a:extLst>
          </p:cNvPr>
          <p:cNvSpPr txBox="1"/>
          <p:nvPr/>
        </p:nvSpPr>
        <p:spPr>
          <a:xfrm>
            <a:off x="8075567" y="3294315"/>
            <a:ext cx="3358243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4800" dirty="0"/>
              <a:t>収益の増加</a:t>
            </a:r>
            <a:endParaRPr kumimoji="1" lang="en-US" altLang="ja-JP" sz="4800" dirty="0"/>
          </a:p>
          <a:p>
            <a:r>
              <a:rPr kumimoji="1" lang="ja-JP" altLang="en-US" sz="4800" dirty="0"/>
              <a:t>人件費削減</a:t>
            </a:r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DD33D7A7-C4FF-436C-824E-7DBF6205AB08}"/>
              </a:ext>
            </a:extLst>
          </p:cNvPr>
          <p:cNvSpPr/>
          <p:nvPr/>
        </p:nvSpPr>
        <p:spPr>
          <a:xfrm>
            <a:off x="6257109" y="3791327"/>
            <a:ext cx="1349828" cy="67491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1442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68362C-99E7-4491-A1BD-972D7BD58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参考</a:t>
            </a:r>
            <a:r>
              <a:rPr lang="ja-JP" altLang="en-US" dirty="0"/>
              <a:t>文献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3BAC633-39C5-46B7-94F4-D396B5799EC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en-US" altLang="ja-JP" dirty="0"/>
              <a:t>[1] </a:t>
            </a:r>
            <a:r>
              <a:rPr kumimoji="1" lang="ja-JP" altLang="en-US" dirty="0"/>
              <a:t>タクシー業界の動向と今後の方向性</a:t>
            </a:r>
            <a:r>
              <a:rPr kumimoji="1" lang="en-US" altLang="ja-JP" dirty="0"/>
              <a:t>,</a:t>
            </a:r>
            <a:r>
              <a:rPr kumimoji="1" lang="ja-JP" altLang="en-US" dirty="0"/>
              <a:t>　株式会社　三井住友銀行</a:t>
            </a:r>
            <a:r>
              <a:rPr kumimoji="1" lang="en-US" altLang="ja-JP" dirty="0"/>
              <a:t> </a:t>
            </a:r>
            <a:r>
              <a:rPr lang="en-US" altLang="ja-JP" u="sng" dirty="0">
                <a:solidFill>
                  <a:schemeClr val="tx1">
                    <a:lumMod val="95000"/>
                    <a:lumOff val="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https://www.smbc.co.jp/hojin/report/investigationlecture/resources/pdf/3_00_CRSDReport069.pdf</a:t>
            </a:r>
            <a:endParaRPr kumimoji="1" lang="ja-JP" altLang="en-US" u="sng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B98D61A-6859-4EFA-B9A3-7377DA730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18</a:t>
            </a:fld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20159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AF1BF4-8A69-4591-8115-13892BE32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800" dirty="0"/>
              <a:t>アウトライン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D2AEEB-4970-4DA6-AB24-8F685B1637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pPr marL="257175" indent="-257175">
              <a:buFont typeface="+mj-lt"/>
              <a:buAutoNum type="arabicPeriod"/>
            </a:pPr>
            <a:r>
              <a:rPr lang="ja-JP" altLang="en-US" sz="2800" dirty="0"/>
              <a:t>分析背景</a:t>
            </a:r>
            <a:r>
              <a:rPr lang="en-US" altLang="ja-JP" sz="2800" dirty="0"/>
              <a:t>						1.1</a:t>
            </a:r>
            <a:r>
              <a:rPr lang="ja-JP" altLang="en-US" sz="2800" dirty="0"/>
              <a:t> 背景</a:t>
            </a:r>
            <a:endParaRPr lang="en-US" altLang="ja-JP" sz="2800" dirty="0"/>
          </a:p>
          <a:p>
            <a:pPr marL="457200" lvl="1" indent="0">
              <a:buNone/>
            </a:pPr>
            <a:r>
              <a:rPr lang="en-US" altLang="ja-JP" sz="2800" dirty="0"/>
              <a:t>	1.2</a:t>
            </a:r>
            <a:r>
              <a:rPr lang="ja-JP" altLang="en-US" sz="2800" dirty="0"/>
              <a:t> 分析目標</a:t>
            </a:r>
            <a:endParaRPr lang="en-US" altLang="ja-JP" sz="2800" dirty="0"/>
          </a:p>
          <a:p>
            <a:pPr marL="257175" indent="-257175">
              <a:buFont typeface="+mj-lt"/>
              <a:buAutoNum type="arabicPeriod"/>
            </a:pPr>
            <a:r>
              <a:rPr lang="ja-JP" altLang="en-US" sz="2800" dirty="0"/>
              <a:t>データ概要</a:t>
            </a:r>
            <a:endParaRPr lang="en-US" altLang="ja-JP" sz="2800" dirty="0"/>
          </a:p>
          <a:p>
            <a:pPr marL="457200" lvl="1" indent="0">
              <a:buNone/>
            </a:pPr>
            <a:r>
              <a:rPr lang="en-US" altLang="ja-JP" sz="2800" dirty="0"/>
              <a:t>	2.1</a:t>
            </a:r>
            <a:r>
              <a:rPr lang="ja-JP" altLang="en-US" sz="2800" dirty="0"/>
              <a:t> データ概要</a:t>
            </a:r>
            <a:endParaRPr lang="en-US" altLang="ja-JP" sz="2800" dirty="0"/>
          </a:p>
          <a:p>
            <a:pPr marL="457200" lvl="1" indent="0">
              <a:buNone/>
            </a:pPr>
            <a:r>
              <a:rPr lang="en-US" altLang="ja-JP" sz="2800" dirty="0"/>
              <a:t>	2.2 </a:t>
            </a:r>
            <a:r>
              <a:rPr lang="ja-JP" altLang="en-US" sz="2800" dirty="0"/>
              <a:t>データ項目</a:t>
            </a:r>
            <a:endParaRPr lang="en-US" altLang="ja-JP" sz="2800" dirty="0"/>
          </a:p>
          <a:p>
            <a:pPr marL="257175" indent="-257175">
              <a:buFont typeface="+mj-lt"/>
              <a:buAutoNum type="arabicPeriod"/>
            </a:pPr>
            <a:r>
              <a:rPr lang="en-US" altLang="ja-JP" sz="2800" dirty="0"/>
              <a:t> </a:t>
            </a:r>
            <a:r>
              <a:rPr lang="ja-JP" altLang="en-US" sz="2800" dirty="0"/>
              <a:t>基礎分析</a:t>
            </a:r>
            <a:r>
              <a:rPr lang="en-US" altLang="ja-JP" sz="2800" dirty="0"/>
              <a:t>						3.1 </a:t>
            </a:r>
            <a:r>
              <a:rPr lang="ja-JP" altLang="en-US" sz="2800" dirty="0"/>
              <a:t>中間発表分析データ</a:t>
            </a:r>
            <a:r>
              <a:rPr lang="en-US" altLang="ja-JP" sz="2800" dirty="0"/>
              <a:t>			3.2</a:t>
            </a:r>
            <a:r>
              <a:rPr lang="ja-JP" altLang="en-US" sz="2800" dirty="0"/>
              <a:t> データ分析</a:t>
            </a:r>
            <a:endParaRPr lang="en-US" altLang="ja-JP" sz="2800" dirty="0"/>
          </a:p>
          <a:p>
            <a:pPr marL="385763" indent="-385763">
              <a:buFont typeface="+mj-lt"/>
              <a:buAutoNum type="arabicPeriod"/>
            </a:pPr>
            <a:r>
              <a:rPr lang="ja-JP" altLang="en-US" sz="2800" dirty="0"/>
              <a:t>今後の方針</a:t>
            </a:r>
            <a:endParaRPr lang="en-US" altLang="ja-JP" sz="2800" dirty="0"/>
          </a:p>
          <a:p>
            <a:endParaRPr kumimoji="1" lang="ja-JP" alt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FE43661-ADDA-40F8-B360-C7E255A7C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2</a:t>
            </a:fld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260368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0C8FF9-0806-47DE-98B9-3B9DA3DD2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268336"/>
            <a:ext cx="10364451" cy="716280"/>
          </a:xfrm>
        </p:spPr>
        <p:txBody>
          <a:bodyPr/>
          <a:lstStyle/>
          <a:p>
            <a:r>
              <a:rPr lang="ja-JP" altLang="en-US" dirty="0"/>
              <a:t>背景</a:t>
            </a:r>
            <a:endParaRPr kumimoji="1" lang="ja-JP" alt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6C47761B-6DCD-497C-B678-59BCD1CF5B5C}"/>
              </a:ext>
            </a:extLst>
          </p:cNvPr>
          <p:cNvSpPr txBox="1"/>
          <p:nvPr/>
        </p:nvSpPr>
        <p:spPr>
          <a:xfrm>
            <a:off x="74652" y="83670"/>
            <a:ext cx="2185214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/>
              <a:t>1</a:t>
            </a:r>
            <a:r>
              <a:rPr lang="ja-JP" altLang="en-US" b="1" dirty="0"/>
              <a:t> </a:t>
            </a:r>
            <a:r>
              <a:rPr lang="en-US" altLang="ja-JP" b="1" dirty="0"/>
              <a:t>.1</a:t>
            </a:r>
            <a:r>
              <a:rPr lang="ja-JP" altLang="en-US" b="1" dirty="0"/>
              <a:t>分析背景＞背景</a:t>
            </a:r>
            <a:endParaRPr lang="en-US" b="1" dirty="0"/>
          </a:p>
        </p:txBody>
      </p:sp>
      <p:pic>
        <p:nvPicPr>
          <p:cNvPr id="5" name="コンテンツ プレースホルダー 5">
            <a:extLst>
              <a:ext uri="{FF2B5EF4-FFF2-40B4-BE49-F238E27FC236}">
                <a16:creationId xmlns:a16="http://schemas.microsoft.com/office/drawing/2014/main" id="{E42CAC68-826B-447E-8068-7DB78A62C09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19" y="892704"/>
            <a:ext cx="10527762" cy="5873384"/>
          </a:xfrm>
          <a:prstGeom prst="rect">
            <a:avLst/>
          </a:prstGeom>
        </p:spPr>
      </p:pic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EE98D2-228A-4D12-AB75-7F90B00EE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3</a:t>
            </a:fld>
            <a:endParaRPr kumimoji="1" lang="ja-JP" altLang="en-US" sz="20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E162439-4A7B-407F-B329-DF9B0BD0E2AE}"/>
              </a:ext>
            </a:extLst>
          </p:cNvPr>
          <p:cNvSpPr txBox="1"/>
          <p:nvPr/>
        </p:nvSpPr>
        <p:spPr>
          <a:xfrm>
            <a:off x="7028855" y="4518719"/>
            <a:ext cx="4400203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</a:t>
            </a:r>
            <a:r>
              <a:rPr kumimoji="1" lang="ja-JP" altLang="en-US" dirty="0">
                <a:solidFill>
                  <a:schemeClr val="bg1"/>
                </a:solidFill>
              </a:rPr>
              <a:t>需要＜供給：　限られた顧客をいち早く捕</a:t>
            </a:r>
            <a:r>
              <a:rPr kumimoji="1" lang="en-US" altLang="ja-JP" dirty="0">
                <a:solidFill>
                  <a:schemeClr val="bg1"/>
                </a:solidFill>
              </a:rPr>
              <a:t>				</a:t>
            </a:r>
            <a:r>
              <a:rPr kumimoji="1" lang="ja-JP" altLang="en-US" dirty="0">
                <a:solidFill>
                  <a:schemeClr val="bg1"/>
                </a:solidFill>
              </a:rPr>
              <a:t>　まえる必要性</a:t>
            </a:r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DBD0B409-4953-4D3F-BA21-B66E9A8410AD}"/>
              </a:ext>
            </a:extLst>
          </p:cNvPr>
          <p:cNvSpPr/>
          <p:nvPr/>
        </p:nvSpPr>
        <p:spPr>
          <a:xfrm>
            <a:off x="8478982" y="3197629"/>
            <a:ext cx="2360814" cy="1263535"/>
          </a:xfrm>
          <a:prstGeom prst="ellipse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" name="正方形/長方形 7"/>
          <p:cNvSpPr/>
          <p:nvPr/>
        </p:nvSpPr>
        <p:spPr>
          <a:xfrm>
            <a:off x="3865418" y="1554480"/>
            <a:ext cx="2344189" cy="10224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4713316" y="2485505"/>
            <a:ext cx="498764" cy="36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5411585" y="3737574"/>
            <a:ext cx="1686446" cy="9384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07C0944-286A-4FCE-BD55-0D553A8FCD31}"/>
              </a:ext>
            </a:extLst>
          </p:cNvPr>
          <p:cNvSpPr txBox="1"/>
          <p:nvPr/>
        </p:nvSpPr>
        <p:spPr>
          <a:xfrm>
            <a:off x="1082528" y="3639218"/>
            <a:ext cx="4836134" cy="1697553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2000" kern="1200" dirty="0">
                <a:solidFill>
                  <a:schemeClr val="tx1"/>
                </a:solidFill>
              </a:rPr>
              <a:t>需要</a:t>
            </a:r>
            <a:r>
              <a:rPr lang="ja-JP" altLang="en-US" sz="2000" dirty="0"/>
              <a:t>：　</a:t>
            </a:r>
            <a:endParaRPr lang="en-US" altLang="ja-JP" sz="2000" dirty="0" smtClean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ja-JP" sz="2000" kern="1200" dirty="0">
                <a:solidFill>
                  <a:schemeClr val="tx1"/>
                </a:solidFill>
              </a:rPr>
              <a:t>	</a:t>
            </a:r>
            <a:r>
              <a:rPr lang="en-US" altLang="ja-JP" sz="2000" kern="1200" dirty="0" smtClean="0">
                <a:solidFill>
                  <a:schemeClr val="tx1"/>
                </a:solidFill>
              </a:rPr>
              <a:t>10</a:t>
            </a:r>
            <a:r>
              <a:rPr lang="ja-JP" altLang="en-US" sz="2000" kern="1200" dirty="0">
                <a:solidFill>
                  <a:schemeClr val="tx1"/>
                </a:solidFill>
              </a:rPr>
              <a:t>年以降はほぼ</a:t>
            </a:r>
            <a:r>
              <a:rPr lang="ja-JP" altLang="en-US" sz="2000" kern="1200" dirty="0" smtClean="0">
                <a:solidFill>
                  <a:schemeClr val="tx1"/>
                </a:solidFill>
              </a:rPr>
              <a:t>横ばい</a:t>
            </a:r>
            <a:r>
              <a:rPr lang="ja-JP" altLang="en-US" sz="2000" dirty="0" smtClean="0"/>
              <a:t>。</a:t>
            </a:r>
            <a:r>
              <a:rPr lang="en-US" altLang="ja-JP" sz="2000" dirty="0" smtClean="0"/>
              <a:t>			</a:t>
            </a:r>
            <a:r>
              <a:rPr lang="ja-JP" altLang="en-US" sz="2000" dirty="0" smtClean="0"/>
              <a:t>　</a:t>
            </a:r>
            <a:r>
              <a:rPr lang="en-US" altLang="ja-JP" sz="2000" dirty="0" smtClean="0"/>
              <a:t>	</a:t>
            </a:r>
            <a:r>
              <a:rPr lang="ja-JP" altLang="en-US" sz="2000" dirty="0"/>
              <a:t>　</a:t>
            </a:r>
            <a:r>
              <a:rPr lang="ja-JP" altLang="en-US" sz="2000" dirty="0" smtClean="0"/>
              <a:t>　　　</a:t>
            </a:r>
            <a:r>
              <a:rPr lang="en-US" altLang="ja-JP" sz="2000" dirty="0" smtClean="0"/>
              <a:t>	</a:t>
            </a:r>
            <a:r>
              <a:rPr lang="ja-JP" altLang="en-US" sz="2000" kern="1200" dirty="0" smtClean="0">
                <a:solidFill>
                  <a:schemeClr val="tx1"/>
                </a:solidFill>
              </a:rPr>
              <a:t>近年</a:t>
            </a:r>
            <a:r>
              <a:rPr lang="ja-JP" altLang="en-US" sz="2000" kern="1200" dirty="0">
                <a:solidFill>
                  <a:schemeClr val="tx1"/>
                </a:solidFill>
              </a:rPr>
              <a:t>バランスは緩やかな改善傾向</a:t>
            </a:r>
            <a:endParaRPr lang="en-US" altLang="ja-JP" sz="2000" kern="1200" dirty="0">
              <a:solidFill>
                <a:schemeClr val="tx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2000" dirty="0"/>
              <a:t>供給</a:t>
            </a:r>
            <a:r>
              <a:rPr lang="ja-JP" altLang="en-US" sz="2000" dirty="0" smtClean="0"/>
              <a:t>：</a:t>
            </a:r>
            <a:endParaRPr lang="en-US" altLang="ja-JP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ja-JP" sz="2000" dirty="0"/>
              <a:t>	</a:t>
            </a:r>
            <a:r>
              <a:rPr lang="ja-JP" altLang="en-US" sz="2000" dirty="0" smtClean="0"/>
              <a:t>減少</a:t>
            </a:r>
            <a:r>
              <a:rPr lang="ja-JP" altLang="en-US" sz="2000" dirty="0"/>
              <a:t>傾向</a:t>
            </a:r>
            <a:endParaRPr lang="en-US" altLang="ja-JP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kumimoji="1" lang="en-US" altLang="ja-JP" sz="2800" kern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2600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8805F3-AE6B-49F0-B9B8-F9876C4CD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分析目標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2EF9BD-908A-46D6-855C-A36D8114375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4992" y="2389952"/>
            <a:ext cx="5815932" cy="3424107"/>
          </a:xfrm>
        </p:spPr>
        <p:txBody>
          <a:bodyPr>
            <a:normAutofit/>
          </a:bodyPr>
          <a:lstStyle/>
          <a:p>
            <a:r>
              <a:rPr lang="ja-JP" altLang="en-US" sz="2600" dirty="0">
                <a:solidFill>
                  <a:srgbClr val="000000"/>
                </a:solidFill>
              </a:rPr>
              <a:t>正確に必要な需要（人や場所）を把握</a:t>
            </a:r>
            <a:endParaRPr lang="en-US" altLang="ja-JP" sz="26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altLang="ja-JP" sz="26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altLang="ja-JP" sz="2400" dirty="0">
              <a:solidFill>
                <a:srgbClr val="000000"/>
              </a:solidFill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05534F45-468B-4CAB-847D-59F93773FCE7}"/>
              </a:ext>
            </a:extLst>
          </p:cNvPr>
          <p:cNvSpPr txBox="1"/>
          <p:nvPr/>
        </p:nvSpPr>
        <p:spPr>
          <a:xfrm>
            <a:off x="74652" y="83670"/>
            <a:ext cx="2640466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/>
              <a:t>1.2 </a:t>
            </a:r>
            <a:r>
              <a:rPr lang="ja-JP" altLang="en-US" b="1" dirty="0"/>
              <a:t>分析背景＞分析目標</a:t>
            </a:r>
            <a:endParaRPr lang="en-US" b="1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02CAD0B-9D44-49C0-903B-386559779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400" smtClean="0"/>
              <a:t>4</a:t>
            </a:fld>
            <a:endParaRPr kumimoji="1" lang="ja-JP" altLang="en-US" sz="2400" dirty="0"/>
          </a:p>
        </p:txBody>
      </p:sp>
      <p:sp>
        <p:nvSpPr>
          <p:cNvPr id="6" name="円形吹き出し 5">
            <a:extLst>
              <a:ext uri="{FF2B5EF4-FFF2-40B4-BE49-F238E27FC236}">
                <a16:creationId xmlns:a16="http://schemas.microsoft.com/office/drawing/2014/main" id="{BEA5BB1D-5F90-4CED-B470-23C630A11A86}"/>
              </a:ext>
            </a:extLst>
          </p:cNvPr>
          <p:cNvSpPr/>
          <p:nvPr/>
        </p:nvSpPr>
        <p:spPr>
          <a:xfrm>
            <a:off x="7641771" y="609600"/>
            <a:ext cx="3744686" cy="2432957"/>
          </a:xfrm>
          <a:prstGeom prst="wedgeEllipseCallout">
            <a:avLst>
              <a:gd name="adj1" fmla="val -90555"/>
              <a:gd name="adj2" fmla="val 29061"/>
            </a:avLst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/>
              <a:t>限られた顧客をいち早く捕まえるため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664827" y="3808289"/>
            <a:ext cx="4779819" cy="14773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solidFill>
                  <a:srgbClr val="000000"/>
                </a:solidFill>
              </a:rPr>
              <a:t>→純稼働・非稼働の割合を</a:t>
            </a:r>
            <a:r>
              <a:rPr lang="ja-JP" altLang="en-US" sz="2400" dirty="0" smtClean="0">
                <a:solidFill>
                  <a:srgbClr val="000000"/>
                </a:solidFill>
              </a:rPr>
              <a:t>減少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endParaRPr lang="en-US" altLang="ja-JP" sz="2400" dirty="0" smtClean="0">
              <a:solidFill>
                <a:srgbClr val="000000"/>
              </a:solidFill>
            </a:endParaRPr>
          </a:p>
          <a:p>
            <a:r>
              <a:rPr lang="en-US" altLang="ja-JP" sz="2400" dirty="0" smtClean="0">
                <a:solidFill>
                  <a:srgbClr val="000000"/>
                </a:solidFill>
              </a:rPr>
              <a:t>ex</a:t>
            </a:r>
            <a:r>
              <a:rPr lang="en-US" altLang="ja-JP" sz="2400" dirty="0">
                <a:solidFill>
                  <a:srgbClr val="000000"/>
                </a:solidFill>
              </a:rPr>
              <a:t>)</a:t>
            </a:r>
            <a:r>
              <a:rPr lang="ja-JP" altLang="en-US" sz="2400" dirty="0">
                <a:solidFill>
                  <a:srgbClr val="000000"/>
                </a:solidFill>
              </a:rPr>
              <a:t>無駄な空車や迎車の時間を減少</a:t>
            </a:r>
            <a:endParaRPr lang="en-US" altLang="ja-JP" sz="2400" dirty="0">
              <a:solidFill>
                <a:srgbClr val="000000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55423" y="3808289"/>
            <a:ext cx="5575070" cy="14773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solidFill>
                  <a:srgbClr val="000000"/>
                </a:solidFill>
              </a:rPr>
              <a:t>→機会損失の</a:t>
            </a:r>
            <a:r>
              <a:rPr lang="ja-JP" altLang="en-US" sz="2400" dirty="0" smtClean="0">
                <a:solidFill>
                  <a:srgbClr val="000000"/>
                </a:solidFill>
              </a:rPr>
              <a:t>減少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r>
              <a:rPr lang="en-US" altLang="ja-JP" sz="2400" dirty="0">
                <a:solidFill>
                  <a:srgbClr val="000000"/>
                </a:solidFill>
              </a:rPr>
              <a:t>				</a:t>
            </a:r>
          </a:p>
          <a:p>
            <a:r>
              <a:rPr lang="en-US" altLang="ja-JP" sz="2400" dirty="0">
                <a:solidFill>
                  <a:srgbClr val="000000"/>
                </a:solidFill>
              </a:rPr>
              <a:t>ex)</a:t>
            </a:r>
            <a:r>
              <a:rPr lang="ja-JP" altLang="en-US" sz="2400" dirty="0">
                <a:solidFill>
                  <a:srgbClr val="000000"/>
                </a:solidFill>
              </a:rPr>
              <a:t>駅からタクシーを使う人の割合を予測</a:t>
            </a:r>
            <a:endParaRPr lang="en-US" altLang="ja-JP" sz="2400" dirty="0">
              <a:solidFill>
                <a:srgbClr val="000000"/>
              </a:solidFill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8390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C11D5D-7C67-4B5A-9CD4-F1D015BB0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データ概要</a:t>
            </a: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5520D7F5-9087-46C8-8F74-BEAD8281A2B9}"/>
              </a:ext>
            </a:extLst>
          </p:cNvPr>
          <p:cNvSpPr txBox="1"/>
          <p:nvPr/>
        </p:nvSpPr>
        <p:spPr>
          <a:xfrm>
            <a:off x="74652" y="83670"/>
            <a:ext cx="2896947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/>
              <a:t>2.1</a:t>
            </a:r>
            <a:r>
              <a:rPr lang="ja-JP" altLang="en-US" b="1" dirty="0"/>
              <a:t>データ概要＞データ概要</a:t>
            </a:r>
            <a:endParaRPr lang="en-US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5E7B776-D290-4EBF-B4AB-CAB85249012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400" y="2366963"/>
            <a:ext cx="10363200" cy="3424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400" dirty="0"/>
              <a:t>使用データ：東京ハイヤー・タクシー協会提供データ</a:t>
            </a:r>
            <a:endParaRPr lang="en-US" altLang="ja-JP" sz="2400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			</a:t>
            </a:r>
          </a:p>
          <a:p>
            <a:pPr marL="0" indent="0">
              <a:buNone/>
            </a:pPr>
            <a:r>
              <a:rPr lang="en-US" altLang="ja-JP" dirty="0"/>
              <a:t>			</a:t>
            </a:r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27D62E06-0DA5-4D1C-9B1C-F461845A18F2}"/>
              </a:ext>
            </a:extLst>
          </p:cNvPr>
          <p:cNvSpPr/>
          <p:nvPr/>
        </p:nvSpPr>
        <p:spPr>
          <a:xfrm>
            <a:off x="913775" y="3474719"/>
            <a:ext cx="10363200" cy="31085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ja-JP" altLang="en-US" sz="2800" b="1" dirty="0"/>
              <a:t>関東</a:t>
            </a:r>
            <a:r>
              <a:rPr lang="en-US" altLang="ja-JP" sz="2800" b="1" dirty="0"/>
              <a:t>1</a:t>
            </a:r>
            <a:r>
              <a:rPr lang="ja-JP" altLang="en-US" sz="2800" b="1" dirty="0"/>
              <a:t>都</a:t>
            </a:r>
            <a:r>
              <a:rPr lang="en-US" altLang="ja-JP" sz="2800" b="1" dirty="0"/>
              <a:t>6</a:t>
            </a:r>
            <a:r>
              <a:rPr lang="ja-JP" altLang="en-US" sz="2800" b="1" dirty="0"/>
              <a:t>県からパネル抽出</a:t>
            </a:r>
            <a:endParaRPr lang="en-US" altLang="ja-JP" sz="2800" b="1" dirty="0"/>
          </a:p>
          <a:p>
            <a:r>
              <a:rPr lang="ja-JP" altLang="en-US" sz="2800" dirty="0"/>
              <a:t>・対象期間：</a:t>
            </a:r>
            <a:r>
              <a:rPr lang="en-US" altLang="ja-JP" sz="2800" dirty="0"/>
              <a:t>2017</a:t>
            </a:r>
            <a:r>
              <a:rPr lang="ja-JP" altLang="en-US" sz="2800" dirty="0"/>
              <a:t>年</a:t>
            </a:r>
            <a:r>
              <a:rPr lang="en-US" altLang="ja-JP" sz="2800" dirty="0"/>
              <a:t>4</a:t>
            </a:r>
            <a:r>
              <a:rPr lang="ja-JP" altLang="en-US" sz="2800" dirty="0"/>
              <a:t>月</a:t>
            </a:r>
            <a:r>
              <a:rPr lang="en-US" altLang="ja-JP" sz="2800" dirty="0"/>
              <a:t>3</a:t>
            </a:r>
            <a:r>
              <a:rPr lang="ja-JP" altLang="en-US" sz="2800" dirty="0"/>
              <a:t>日</a:t>
            </a:r>
            <a:r>
              <a:rPr lang="en-US" altLang="ja-JP" sz="2800" dirty="0"/>
              <a:t>〜2018</a:t>
            </a:r>
            <a:r>
              <a:rPr lang="ja-JP" altLang="en-US" sz="2800" dirty="0"/>
              <a:t>年</a:t>
            </a:r>
            <a:r>
              <a:rPr lang="en-US" altLang="ja-JP" sz="2800" dirty="0"/>
              <a:t>4</a:t>
            </a:r>
            <a:r>
              <a:rPr lang="ja-JP" altLang="en-US" sz="2800" dirty="0"/>
              <a:t>月</a:t>
            </a:r>
            <a:r>
              <a:rPr lang="en-US" altLang="ja-JP" sz="2800" dirty="0"/>
              <a:t>1</a:t>
            </a:r>
            <a:r>
              <a:rPr lang="ja-JP" altLang="en-US" sz="2800" dirty="0"/>
              <a:t>日</a:t>
            </a:r>
            <a:endParaRPr lang="en-US" altLang="ja-JP" sz="2800" dirty="0"/>
          </a:p>
          <a:p>
            <a:r>
              <a:rPr lang="ja-JP" altLang="en-US" sz="2800" dirty="0"/>
              <a:t>・対象　　：みずほ情報総研（株）提供の都内（ </a:t>
            </a:r>
            <a:r>
              <a:rPr lang="en-US" altLang="ja-JP" sz="2800" dirty="0"/>
              <a:t>23 </a:t>
            </a:r>
            <a:r>
              <a:rPr lang="ja-JP" altLang="en-US" sz="2800" dirty="0"/>
              <a:t>区＋武蔵野・三鷹）タクシープローブ</a:t>
            </a:r>
            <a:endParaRPr lang="en-US" altLang="ja-JP" sz="2800" dirty="0"/>
          </a:p>
          <a:p>
            <a:r>
              <a:rPr lang="ja-JP" altLang="en-US" sz="2800" dirty="0"/>
              <a:t>（各時点の車両状況データ）</a:t>
            </a:r>
            <a:endParaRPr lang="en-US" altLang="ja-JP" sz="2800" dirty="0"/>
          </a:p>
          <a:p>
            <a:endParaRPr lang="en-US" altLang="ja-JP" sz="2800" dirty="0"/>
          </a:p>
          <a:p>
            <a:r>
              <a:rPr lang="en-US" altLang="ja-JP" sz="2800" dirty="0"/>
              <a:t>※</a:t>
            </a:r>
            <a:r>
              <a:rPr lang="ja-JP" altLang="en-US" sz="2800" dirty="0"/>
              <a:t>各ドライバーの車の状態を</a:t>
            </a:r>
            <a:r>
              <a:rPr lang="en-US" altLang="ja-JP" sz="2800" dirty="0"/>
              <a:t>1</a:t>
            </a:r>
            <a:r>
              <a:rPr lang="ja-JP" altLang="en-US" sz="2800" dirty="0"/>
              <a:t>分から</a:t>
            </a:r>
            <a:r>
              <a:rPr lang="en-US" altLang="ja-JP" sz="2800" dirty="0"/>
              <a:t>3</a:t>
            </a:r>
            <a:r>
              <a:rPr lang="ja-JP" altLang="en-US" sz="2800" dirty="0"/>
              <a:t>分おきに取得</a:t>
            </a:r>
            <a:endParaRPr lang="en-US" altLang="ja-JP" sz="2800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A08F3C0-8EF5-45E6-BD28-E470568E7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5</a:t>
            </a:fld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029744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EB62B6-3C13-44BF-A005-EA024E5B0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データ項目</a:t>
            </a: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5F753915-6BDF-47F1-B3A4-5DCF82A7EB91}"/>
              </a:ext>
            </a:extLst>
          </p:cNvPr>
          <p:cNvSpPr txBox="1"/>
          <p:nvPr/>
        </p:nvSpPr>
        <p:spPr>
          <a:xfrm>
            <a:off x="74652" y="83670"/>
            <a:ext cx="2957861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/>
              <a:t>2.2 </a:t>
            </a:r>
            <a:r>
              <a:rPr lang="ja-JP" altLang="en-US" b="1" dirty="0"/>
              <a:t>データ概要＞データ項目</a:t>
            </a:r>
            <a:endParaRPr lang="en-US" b="1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3BA3B51-DC21-438E-AABB-48A6B7C63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265" y="1761646"/>
            <a:ext cx="9778885" cy="5012684"/>
          </a:xfrm>
          <a:prstGeom prst="rect">
            <a:avLst/>
          </a:prstGeom>
        </p:spPr>
      </p:pic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DE2411-0300-4886-87AA-EC9D6BC97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6</a:t>
            </a:fld>
            <a:endParaRPr kumimoji="1" lang="ja-JP" altLang="en-US" sz="2000" dirty="0"/>
          </a:p>
        </p:txBody>
      </p:sp>
      <p:sp>
        <p:nvSpPr>
          <p:cNvPr id="3" name="正方形/長方形 2"/>
          <p:cNvSpPr/>
          <p:nvPr/>
        </p:nvSpPr>
        <p:spPr>
          <a:xfrm>
            <a:off x="1206557" y="4846320"/>
            <a:ext cx="9778885" cy="48213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>
            <a:off x="1206556" y="6555258"/>
            <a:ext cx="9778886" cy="21907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形吹き出し 13"/>
          <p:cNvSpPr/>
          <p:nvPr/>
        </p:nvSpPr>
        <p:spPr>
          <a:xfrm>
            <a:off x="6691746" y="3113141"/>
            <a:ext cx="3333403" cy="1504604"/>
          </a:xfrm>
          <a:prstGeom prst="wedgeEllipseCallou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 smtClean="0">
                <a:solidFill>
                  <a:schemeClr val="tx1"/>
                </a:solidFill>
              </a:rPr>
              <a:t>Vihicle</a:t>
            </a:r>
            <a:r>
              <a:rPr kumimoji="1" lang="en-US" altLang="ja-JP" dirty="0" smtClean="0">
                <a:solidFill>
                  <a:schemeClr val="tx1"/>
                </a:solidFill>
              </a:rPr>
              <a:t> Status</a:t>
            </a:r>
            <a:r>
              <a:rPr kumimoji="1" lang="ja-JP" altLang="en-US" dirty="0" smtClean="0">
                <a:solidFill>
                  <a:schemeClr val="tx1"/>
                </a:solidFill>
              </a:rPr>
              <a:t>を用いて空車⇔実車の変化の地点を抽出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104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EB62B6-3C13-44BF-A005-EA024E5B0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データ項目</a:t>
            </a: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5F753915-6BDF-47F1-B3A4-5DCF82A7EB91}"/>
              </a:ext>
            </a:extLst>
          </p:cNvPr>
          <p:cNvSpPr txBox="1"/>
          <p:nvPr/>
        </p:nvSpPr>
        <p:spPr>
          <a:xfrm>
            <a:off x="74652" y="83670"/>
            <a:ext cx="2957861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/>
              <a:t>2.2 </a:t>
            </a:r>
            <a:r>
              <a:rPr lang="ja-JP" altLang="en-US" b="1" dirty="0"/>
              <a:t>データ概要＞データ項目</a:t>
            </a:r>
            <a:endParaRPr lang="en-US" b="1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3BA3B51-DC21-438E-AABB-48A6B7C63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265" y="1761646"/>
            <a:ext cx="9778885" cy="5012684"/>
          </a:xfrm>
          <a:prstGeom prst="rect">
            <a:avLst/>
          </a:prstGeom>
        </p:spPr>
      </p:pic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DE2411-0300-4886-87AA-EC9D6BC97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7</a:t>
            </a:fld>
            <a:endParaRPr kumimoji="1" lang="ja-JP" altLang="en-US" sz="2000" dirty="0"/>
          </a:p>
        </p:txBody>
      </p:sp>
      <p:sp>
        <p:nvSpPr>
          <p:cNvPr id="3" name="正方形/長方形 2"/>
          <p:cNvSpPr/>
          <p:nvPr/>
        </p:nvSpPr>
        <p:spPr>
          <a:xfrm>
            <a:off x="1206557" y="4846320"/>
            <a:ext cx="9778885" cy="48213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>
            <a:off x="1206556" y="6555258"/>
            <a:ext cx="9778886" cy="219072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形吹き出し 13"/>
          <p:cNvSpPr/>
          <p:nvPr/>
        </p:nvSpPr>
        <p:spPr>
          <a:xfrm>
            <a:off x="6915532" y="4743796"/>
            <a:ext cx="3598479" cy="1504604"/>
          </a:xfrm>
          <a:prstGeom prst="wedgeEllipseCallou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各会社により表記がまちまちであるため、定義の仕方に要注意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730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91BA30-685F-49D9-A08F-15BF88F24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中間発表の分析データ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62C818C-0379-45A1-8691-55B90F153BD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ja-JP" altLang="en-US" sz="2800" cap="none" dirty="0"/>
              <a:t>今回中間発表では、全体のデータが多きすぎることから、‘</a:t>
            </a:r>
            <a:r>
              <a:rPr lang="en-US" altLang="ja-JP" sz="2800" cap="none" dirty="0"/>
              <a:t>sample_1pml_1570512675146.csv</a:t>
            </a:r>
            <a:r>
              <a:rPr lang="ja-JP" altLang="en-US" sz="2800" cap="none" dirty="0"/>
              <a:t>’を用いる．</a:t>
            </a:r>
            <a:endParaRPr lang="en-US" altLang="ja-JP" sz="2800" cap="none" dirty="0"/>
          </a:p>
          <a:p>
            <a:pPr marL="0" indent="0">
              <a:buNone/>
            </a:pPr>
            <a:endParaRPr lang="en-US" altLang="ja-JP" sz="2800" cap="none" dirty="0"/>
          </a:p>
          <a:p>
            <a:pPr marL="0" indent="0">
              <a:buNone/>
            </a:pPr>
            <a:endParaRPr lang="ja-JP" altLang="en-US" sz="2800" cap="none" dirty="0"/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E6C189B8-2A6F-4CA6-8172-607FE6F9A231}"/>
              </a:ext>
            </a:extLst>
          </p:cNvPr>
          <p:cNvSpPr txBox="1"/>
          <p:nvPr/>
        </p:nvSpPr>
        <p:spPr>
          <a:xfrm>
            <a:off x="74652" y="83670"/>
            <a:ext cx="3751348" cy="369332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ja-JP" b="1" dirty="0"/>
              <a:t>3.1 </a:t>
            </a:r>
            <a:r>
              <a:rPr lang="ja-JP" altLang="en-US" b="1" dirty="0"/>
              <a:t>基礎分析＞中間発表分析データ</a:t>
            </a:r>
            <a:endParaRPr lang="en-US" b="1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AE27C44-F35E-4CC4-AC9B-6748D2E6E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400" smtClean="0"/>
              <a:t>8</a:t>
            </a:fld>
            <a:endParaRPr kumimoji="1" lang="ja-JP" altLang="en-US" sz="2400" dirty="0"/>
          </a:p>
        </p:txBody>
      </p:sp>
      <p:graphicFrame>
        <p:nvGraphicFramePr>
          <p:cNvPr id="8" name="オブジェクト 7">
            <a:extLst>
              <a:ext uri="{FF2B5EF4-FFF2-40B4-BE49-F238E27FC236}">
                <a16:creationId xmlns:a16="http://schemas.microsoft.com/office/drawing/2014/main" id="{5DB0A564-406E-44AC-BA3C-FAE0E70DBF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1459730"/>
              </p:ext>
            </p:extLst>
          </p:nvPr>
        </p:nvGraphicFramePr>
        <p:xfrm>
          <a:off x="212725" y="3732213"/>
          <a:ext cx="11925300" cy="1706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ワークシート" r:id="rId3" imgW="6724789" imgH="961992" progId="Excel.Sheet.12">
                  <p:embed/>
                </p:oleObj>
              </mc:Choice>
              <mc:Fallback>
                <p:oleObj name="ワークシート" r:id="rId3" imgW="6724789" imgH="96199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2725" y="3732213"/>
                        <a:ext cx="11925300" cy="1706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4322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AF1BF4-8A69-4591-8115-13892BE32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000" dirty="0" smtClean="0"/>
              <a:t>分析アウトライン</a:t>
            </a:r>
            <a:endParaRPr kumimoji="1" lang="ja-JP" altLang="en-US" sz="400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D2AEEB-4970-4DA6-AB24-8F685B1637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altLang="ja-JP" sz="2800" dirty="0" smtClean="0"/>
              <a:t>3.2</a:t>
            </a:r>
            <a:r>
              <a:rPr lang="ja-JP" altLang="en-US" sz="2800" dirty="0" smtClean="0"/>
              <a:t> </a:t>
            </a:r>
            <a:r>
              <a:rPr lang="ja-JP" altLang="en-US" sz="2800" dirty="0"/>
              <a:t>データ</a:t>
            </a:r>
            <a:r>
              <a:rPr lang="ja-JP" altLang="en-US" sz="2800" dirty="0" smtClean="0"/>
              <a:t>分析</a:t>
            </a:r>
            <a:endParaRPr lang="en-US" altLang="ja-JP" sz="2800" dirty="0" smtClean="0"/>
          </a:p>
          <a:p>
            <a:pPr marL="0" indent="0">
              <a:lnSpc>
                <a:spcPct val="200000"/>
              </a:lnSpc>
              <a:buNone/>
            </a:pPr>
            <a:r>
              <a:rPr lang="en-US" altLang="ja-JP" sz="2800" dirty="0"/>
              <a:t>	</a:t>
            </a:r>
            <a:r>
              <a:rPr lang="en-US" altLang="ja-JP" sz="2800" dirty="0" smtClean="0"/>
              <a:t>3.2.1 </a:t>
            </a:r>
            <a:r>
              <a:rPr lang="ja-JP" altLang="en-US" sz="2800" dirty="0" smtClean="0"/>
              <a:t>時間別推移</a:t>
            </a:r>
            <a:endParaRPr lang="en-US" altLang="ja-JP" sz="2800" dirty="0" smtClean="0"/>
          </a:p>
          <a:p>
            <a:pPr marL="0" indent="0">
              <a:lnSpc>
                <a:spcPct val="200000"/>
              </a:lnSpc>
              <a:buNone/>
            </a:pPr>
            <a:r>
              <a:rPr kumimoji="1" lang="en-US" altLang="ja-JP" sz="2800" dirty="0"/>
              <a:t>	</a:t>
            </a:r>
            <a:r>
              <a:rPr kumimoji="1" lang="en-US" altLang="ja-JP" sz="2800" dirty="0" smtClean="0"/>
              <a:t>3.2.2 </a:t>
            </a:r>
            <a:r>
              <a:rPr kumimoji="1" lang="ja-JP" altLang="en-US" sz="2800" dirty="0" smtClean="0"/>
              <a:t>曜日別推移</a:t>
            </a:r>
            <a:endParaRPr kumimoji="1" lang="en-US" altLang="ja-JP" sz="2800" dirty="0" smtClean="0"/>
          </a:p>
          <a:p>
            <a:pPr marL="0" indent="0">
              <a:lnSpc>
                <a:spcPct val="200000"/>
              </a:lnSpc>
              <a:buNone/>
            </a:pPr>
            <a:r>
              <a:rPr lang="en-US" altLang="ja-JP" sz="2800" dirty="0"/>
              <a:t>	</a:t>
            </a:r>
            <a:r>
              <a:rPr lang="en-US" altLang="ja-JP" sz="2800" dirty="0" smtClean="0"/>
              <a:t>3.2.3 </a:t>
            </a:r>
            <a:r>
              <a:rPr lang="ja-JP" altLang="en-US" sz="2800" dirty="0" smtClean="0"/>
              <a:t>準稼働・非稼働（迎車）</a:t>
            </a:r>
            <a:endParaRPr lang="en-US" altLang="ja-JP" sz="2800" dirty="0" smtClean="0"/>
          </a:p>
          <a:p>
            <a:pPr marL="0" indent="0">
              <a:lnSpc>
                <a:spcPct val="200000"/>
              </a:lnSpc>
              <a:buNone/>
            </a:pPr>
            <a:r>
              <a:rPr kumimoji="1" lang="en-US" altLang="ja-JP" sz="2800" dirty="0"/>
              <a:t>	</a:t>
            </a:r>
            <a:r>
              <a:rPr kumimoji="1" lang="en-US" altLang="ja-JP" sz="2800" dirty="0" smtClean="0"/>
              <a:t>3.2.4</a:t>
            </a:r>
            <a:r>
              <a:rPr lang="ja-JP" altLang="en-US" sz="2800" dirty="0"/>
              <a:t>準稼働・非稼働</a:t>
            </a:r>
            <a:r>
              <a:rPr lang="ja-JP" altLang="en-US" sz="2800" dirty="0" smtClean="0"/>
              <a:t>（空車</a:t>
            </a:r>
            <a:r>
              <a:rPr lang="ja-JP" altLang="en-US" sz="2800" dirty="0"/>
              <a:t>）</a:t>
            </a:r>
            <a:endParaRPr lang="en-US" altLang="ja-JP" sz="2800" dirty="0"/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FE43661-ADDA-40F8-B360-C7E255A7C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F53B7-3706-448A-B99A-43DED4E3BADB}" type="slidenum">
              <a:rPr kumimoji="1" lang="ja-JP" altLang="en-US" sz="2000" smtClean="0"/>
              <a:t>9</a:t>
            </a:fld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68576132"/>
      </p:ext>
    </p:extLst>
  </p:cSld>
  <p:clrMapOvr>
    <a:masterClrMapping/>
  </p:clrMapOvr>
</p:sld>
</file>

<file path=ppt/theme/theme1.xml><?xml version="1.0" encoding="utf-8"?>
<a:theme xmlns:a="http://schemas.openxmlformats.org/drawingml/2006/main" name="しずく">
  <a:themeElements>
    <a:clrScheme name="しずく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しずく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しずく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TM04033925[[fn=しずく]]</Template>
  <TotalTime>359</TotalTime>
  <Words>634</Words>
  <Application>Microsoft Office PowerPoint</Application>
  <PresentationFormat>ワイド画面</PresentationFormat>
  <Paragraphs>142</Paragraphs>
  <Slides>18</Slides>
  <Notes>2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8" baseType="lpstr">
      <vt:lpstr>ＭＳ Ｐゴシック</vt:lpstr>
      <vt:lpstr>Tw Cen MT 本文</vt:lpstr>
      <vt:lpstr>メイリオ</vt:lpstr>
      <vt:lpstr>游ゴシック</vt:lpstr>
      <vt:lpstr>游明朝</vt:lpstr>
      <vt:lpstr>Arial</vt:lpstr>
      <vt:lpstr>Century Gothic</vt:lpstr>
      <vt:lpstr>Tw Cen MT</vt:lpstr>
      <vt:lpstr>しずく</vt:lpstr>
      <vt:lpstr>Microsoft Excel ワークシート</vt:lpstr>
      <vt:lpstr>2019/11/30 データ解析コンペティション 日本経営工学会　中間発表</vt:lpstr>
      <vt:lpstr>アウトライン</vt:lpstr>
      <vt:lpstr>背景</vt:lpstr>
      <vt:lpstr>分析目標</vt:lpstr>
      <vt:lpstr>データ概要</vt:lpstr>
      <vt:lpstr>データ項目</vt:lpstr>
      <vt:lpstr>データ項目</vt:lpstr>
      <vt:lpstr>中間発表の分析データ</vt:lpstr>
      <vt:lpstr>分析アウトライン</vt:lpstr>
      <vt:lpstr>時間別推移</vt:lpstr>
      <vt:lpstr>曜日別推移</vt:lpstr>
      <vt:lpstr>準稼働・非稼働(迎車)</vt:lpstr>
      <vt:lpstr>準稼働・非稼働(迎車)</vt:lpstr>
      <vt:lpstr>準稼働・非稼働(空車)</vt:lpstr>
      <vt:lpstr>準稼働・非稼働(空車)</vt:lpstr>
      <vt:lpstr>準稼働・非稼働(空車)</vt:lpstr>
      <vt:lpstr>まとめ</vt:lpstr>
      <vt:lpstr>参考文献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2019/11/30 データ解析コンペティション 日本経営工学会　中間発表</dc:title>
  <dc:creator>飯塚 玲夫</dc:creator>
  <cp:lastModifiedBy>GUESTUSER</cp:lastModifiedBy>
  <cp:revision>47</cp:revision>
  <dcterms:created xsi:type="dcterms:W3CDTF">2019-11-03T13:53:46Z</dcterms:created>
  <dcterms:modified xsi:type="dcterms:W3CDTF">2019-11-05T06:05:48Z</dcterms:modified>
</cp:coreProperties>
</file>